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8288000" cy="10287000"/>
  <p:notesSz cx="6858000" cy="9144000"/>
  <p:embeddedFontLst>
    <p:embeddedFont>
      <p:font typeface="Calibri (MS)" panose="020B0604020202020204" charset="0"/>
      <p:regular r:id="rId22"/>
    </p:embeddedFont>
    <p:embeddedFont>
      <p:font typeface="Museo Moderno" panose="020B0604020202020204" charset="0"/>
      <p:regular r:id="rId23"/>
    </p:embeddedFont>
    <p:embeddedFont>
      <p:font typeface="Museo Moderno Bold" panose="020B0604020202020204" charset="0"/>
      <p:regular r:id="rId24"/>
    </p:embeddedFont>
    <p:embeddedFont>
      <p:font typeface="Museo Moderno Medium" panose="020B0604020202020204" charset="0"/>
      <p:regular r:id="rId25"/>
    </p:embeddedFont>
    <p:embeddedFont>
      <p:font typeface="Source Sans 3" panose="020B0604020202020204" charset="0"/>
      <p:regular r:id="rId26"/>
    </p:embeddedFont>
    <p:embeddedFont>
      <p:font typeface="Source Sans 3 Bold" panose="020B0604020202020204" charset="0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80" autoAdjust="0"/>
    <p:restoredTop sz="94622" autoAdjust="0"/>
  </p:normalViewPr>
  <p:slideViewPr>
    <p:cSldViewPr>
      <p:cViewPr>
        <p:scale>
          <a:sx n="58" d="100"/>
          <a:sy n="58" d="100"/>
        </p:scale>
        <p:origin x="542" y="15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30.11.2025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28.png"/><Relationship Id="rId4" Type="http://schemas.openxmlformats.org/officeDocument/2006/relationships/image" Target="../media/image2.png"/><Relationship Id="rId9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1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13" Type="http://schemas.openxmlformats.org/officeDocument/2006/relationships/image" Target="../media/image11.jpe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jpeg"/><Relationship Id="rId5" Type="http://schemas.openxmlformats.org/officeDocument/2006/relationships/image" Target="../media/image3.png"/><Relationship Id="rId10" Type="http://schemas.openxmlformats.org/officeDocument/2006/relationships/image" Target="../media/image8.jpeg"/><Relationship Id="rId4" Type="http://schemas.openxmlformats.org/officeDocument/2006/relationships/image" Target="../media/image2.png"/><Relationship Id="rId9" Type="http://schemas.openxmlformats.org/officeDocument/2006/relationships/image" Target="../media/image7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17.png"/><Relationship Id="rId5" Type="http://schemas.openxmlformats.org/officeDocument/2006/relationships/image" Target="../media/image3.png"/><Relationship Id="rId10" Type="http://schemas.openxmlformats.org/officeDocument/2006/relationships/image" Target="../media/image16.png"/><Relationship Id="rId4" Type="http://schemas.openxmlformats.org/officeDocument/2006/relationships/image" Target="../media/image2.png"/><Relationship Id="rId9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23.png"/><Relationship Id="rId4" Type="http://schemas.openxmlformats.org/officeDocument/2006/relationships/image" Target="../media/image2.png"/><Relationship Id="rId9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r="-17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6067268" y="495320"/>
            <a:ext cx="1926864" cy="956639"/>
            <a:chOff x="0" y="0"/>
            <a:chExt cx="2569152" cy="127551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569210" cy="1275461"/>
            </a:xfrm>
            <a:custGeom>
              <a:avLst/>
              <a:gdLst/>
              <a:ahLst/>
              <a:cxnLst/>
              <a:rect l="l" t="t" r="r" b="b"/>
              <a:pathLst>
                <a:path w="2569210" h="1275461">
                  <a:moveTo>
                    <a:pt x="0" y="0"/>
                  </a:moveTo>
                  <a:lnTo>
                    <a:pt x="2569210" y="0"/>
                  </a:lnTo>
                  <a:lnTo>
                    <a:pt x="2569210" y="1275461"/>
                  </a:lnTo>
                  <a:lnTo>
                    <a:pt x="0" y="12754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2" b="-4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257300" y="9508378"/>
            <a:ext cx="4114800" cy="573834"/>
            <a:chOff x="0" y="0"/>
            <a:chExt cx="5486400" cy="76511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486400" cy="765175"/>
            </a:xfrm>
            <a:custGeom>
              <a:avLst/>
              <a:gdLst/>
              <a:ahLst/>
              <a:cxnLst/>
              <a:rect l="l" t="t" r="r" b="b"/>
              <a:pathLst>
                <a:path w="5486400" h="765175">
                  <a:moveTo>
                    <a:pt x="0" y="0"/>
                  </a:moveTo>
                  <a:lnTo>
                    <a:pt x="5486400" y="0"/>
                  </a:lnTo>
                  <a:lnTo>
                    <a:pt x="5486400" y="765175"/>
                  </a:lnTo>
                  <a:lnTo>
                    <a:pt x="0" y="765175"/>
                  </a:lnTo>
                  <a:close/>
                </a:path>
              </a:pathLst>
            </a:custGeom>
            <a:solidFill>
              <a:srgbClr val="1869A6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39976" y="0"/>
            <a:ext cx="2234648" cy="2079956"/>
            <a:chOff x="0" y="0"/>
            <a:chExt cx="2979530" cy="277327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979547" cy="2773299"/>
            </a:xfrm>
            <a:custGeom>
              <a:avLst/>
              <a:gdLst/>
              <a:ahLst/>
              <a:cxnLst/>
              <a:rect l="l" t="t" r="r" b="b"/>
              <a:pathLst>
                <a:path w="2979547" h="2773299">
                  <a:moveTo>
                    <a:pt x="0" y="0"/>
                  </a:moveTo>
                  <a:lnTo>
                    <a:pt x="2979547" y="0"/>
                  </a:lnTo>
                  <a:lnTo>
                    <a:pt x="2979547" y="2773299"/>
                  </a:lnTo>
                  <a:lnTo>
                    <a:pt x="0" y="27732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b="-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6461284" y="9516022"/>
            <a:ext cx="699135" cy="647885"/>
            <a:chOff x="0" y="0"/>
            <a:chExt cx="932180" cy="863846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932180" cy="863854"/>
            </a:xfrm>
            <a:custGeom>
              <a:avLst/>
              <a:gdLst/>
              <a:ahLst/>
              <a:cxnLst/>
              <a:rect l="l" t="t" r="r" b="b"/>
              <a:pathLst>
                <a:path w="932180" h="863854">
                  <a:moveTo>
                    <a:pt x="0" y="0"/>
                  </a:moveTo>
                  <a:lnTo>
                    <a:pt x="932180" y="0"/>
                  </a:lnTo>
                  <a:lnTo>
                    <a:pt x="932180" y="863854"/>
                  </a:lnTo>
                  <a:lnTo>
                    <a:pt x="0" y="863854"/>
                  </a:lnTo>
                  <a:close/>
                </a:path>
              </a:pathLst>
            </a:custGeom>
            <a:solidFill>
              <a:srgbClr val="1869A6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3586780" y="9534525"/>
            <a:ext cx="3453445" cy="547688"/>
            <a:chOff x="0" y="0"/>
            <a:chExt cx="4604594" cy="73025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604593" cy="730250"/>
            </a:xfrm>
            <a:custGeom>
              <a:avLst/>
              <a:gdLst/>
              <a:ahLst/>
              <a:cxnLst/>
              <a:rect l="l" t="t" r="r" b="b"/>
              <a:pathLst>
                <a:path w="4604593" h="730250">
                  <a:moveTo>
                    <a:pt x="0" y="0"/>
                  </a:moveTo>
                  <a:lnTo>
                    <a:pt x="4604593" y="0"/>
                  </a:lnTo>
                  <a:lnTo>
                    <a:pt x="4604593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4604594" cy="76835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2160"/>
                </a:lnSpc>
              </a:pPr>
              <a:r>
                <a:rPr lang="en-US" sz="1800">
                  <a:solidFill>
                    <a:srgbClr val="FFFFFF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1   </a:t>
              </a:r>
            </a:p>
          </p:txBody>
        </p:sp>
      </p:grpSp>
      <p:sp>
        <p:nvSpPr>
          <p:cNvPr id="15" name="Freeform 15"/>
          <p:cNvSpPr/>
          <p:nvPr/>
        </p:nvSpPr>
        <p:spPr>
          <a:xfrm>
            <a:off x="13800644" y="9535277"/>
            <a:ext cx="2345312" cy="609375"/>
          </a:xfrm>
          <a:custGeom>
            <a:avLst/>
            <a:gdLst/>
            <a:ahLst/>
            <a:cxnLst/>
            <a:rect l="l" t="t" r="r" b="b"/>
            <a:pathLst>
              <a:path w="2345312" h="609375">
                <a:moveTo>
                  <a:pt x="0" y="0"/>
                </a:moveTo>
                <a:lnTo>
                  <a:pt x="2345312" y="0"/>
                </a:lnTo>
                <a:lnTo>
                  <a:pt x="2345312" y="609375"/>
                </a:lnTo>
                <a:lnTo>
                  <a:pt x="0" y="60937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6" name="Group 16"/>
          <p:cNvGrpSpPr/>
          <p:nvPr/>
        </p:nvGrpSpPr>
        <p:grpSpPr>
          <a:xfrm>
            <a:off x="1257300" y="9534525"/>
            <a:ext cx="4114800" cy="547688"/>
            <a:chOff x="0" y="0"/>
            <a:chExt cx="5486400" cy="73025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5486400" cy="730250"/>
            </a:xfrm>
            <a:custGeom>
              <a:avLst/>
              <a:gdLst/>
              <a:ahLst/>
              <a:cxnLst/>
              <a:rect l="l" t="t" r="r" b="b"/>
              <a:pathLst>
                <a:path w="5486400" h="730250">
                  <a:moveTo>
                    <a:pt x="0" y="0"/>
                  </a:moveTo>
                  <a:lnTo>
                    <a:pt x="5486400" y="0"/>
                  </a:lnTo>
                  <a:lnTo>
                    <a:pt x="54864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5486400" cy="76835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879"/>
                </a:lnSpc>
              </a:pPr>
              <a:r>
                <a:rPr lang="en-US" sz="2400">
                  <a:solidFill>
                    <a:srgbClr val="FFFFFF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11/29/25</a:t>
              </a:r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3556155" y="4152932"/>
            <a:ext cx="11175689" cy="9905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35"/>
              </a:lnSpc>
            </a:pPr>
            <a:r>
              <a:rPr lang="en-US" sz="6362" b="1">
                <a:solidFill>
                  <a:srgbClr val="000000"/>
                </a:solidFill>
                <a:latin typeface="Museo Moderno Medium"/>
                <a:ea typeface="Museo Moderno Medium"/>
                <a:cs typeface="Museo Moderno Medium"/>
                <a:sym typeface="Museo Moderno Medium"/>
              </a:rPr>
              <a:t>MTA Ridership Patterns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257299" y="8687479"/>
            <a:ext cx="11468101" cy="5862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865"/>
              </a:lnSpc>
            </a:pPr>
            <a:r>
              <a:rPr lang="en-US" sz="2987" dirty="0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rPr>
              <a:t>Power BI Specialist Final Project | Digital Egypt Pioneers Initiative (DEPI)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r="-17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6067268" y="495320"/>
            <a:ext cx="1926864" cy="956639"/>
            <a:chOff x="0" y="0"/>
            <a:chExt cx="2569152" cy="127551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569210" cy="1275461"/>
            </a:xfrm>
            <a:custGeom>
              <a:avLst/>
              <a:gdLst/>
              <a:ahLst/>
              <a:cxnLst/>
              <a:rect l="l" t="t" r="r" b="b"/>
              <a:pathLst>
                <a:path w="2569210" h="1275461">
                  <a:moveTo>
                    <a:pt x="0" y="0"/>
                  </a:moveTo>
                  <a:lnTo>
                    <a:pt x="2569210" y="0"/>
                  </a:lnTo>
                  <a:lnTo>
                    <a:pt x="2569210" y="1275461"/>
                  </a:lnTo>
                  <a:lnTo>
                    <a:pt x="0" y="12754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2" b="-4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257300" y="9508378"/>
            <a:ext cx="4114800" cy="573834"/>
            <a:chOff x="0" y="0"/>
            <a:chExt cx="5486400" cy="76511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486400" cy="765175"/>
            </a:xfrm>
            <a:custGeom>
              <a:avLst/>
              <a:gdLst/>
              <a:ahLst/>
              <a:cxnLst/>
              <a:rect l="l" t="t" r="r" b="b"/>
              <a:pathLst>
                <a:path w="5486400" h="765175">
                  <a:moveTo>
                    <a:pt x="0" y="0"/>
                  </a:moveTo>
                  <a:lnTo>
                    <a:pt x="5486400" y="0"/>
                  </a:lnTo>
                  <a:lnTo>
                    <a:pt x="5486400" y="765175"/>
                  </a:lnTo>
                  <a:lnTo>
                    <a:pt x="0" y="765175"/>
                  </a:lnTo>
                  <a:close/>
                </a:path>
              </a:pathLst>
            </a:custGeom>
            <a:solidFill>
              <a:srgbClr val="1869A6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39976" y="0"/>
            <a:ext cx="2234648" cy="2079956"/>
            <a:chOff x="0" y="0"/>
            <a:chExt cx="2979530" cy="277327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979547" cy="2773299"/>
            </a:xfrm>
            <a:custGeom>
              <a:avLst/>
              <a:gdLst/>
              <a:ahLst/>
              <a:cxnLst/>
              <a:rect l="l" t="t" r="r" b="b"/>
              <a:pathLst>
                <a:path w="2979547" h="2773299">
                  <a:moveTo>
                    <a:pt x="0" y="0"/>
                  </a:moveTo>
                  <a:lnTo>
                    <a:pt x="2979547" y="0"/>
                  </a:lnTo>
                  <a:lnTo>
                    <a:pt x="2979547" y="2773299"/>
                  </a:lnTo>
                  <a:lnTo>
                    <a:pt x="0" y="27732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b="-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6461284" y="9516022"/>
            <a:ext cx="699135" cy="647885"/>
            <a:chOff x="0" y="0"/>
            <a:chExt cx="932180" cy="863846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932180" cy="863854"/>
            </a:xfrm>
            <a:custGeom>
              <a:avLst/>
              <a:gdLst/>
              <a:ahLst/>
              <a:cxnLst/>
              <a:rect l="l" t="t" r="r" b="b"/>
              <a:pathLst>
                <a:path w="932180" h="863854">
                  <a:moveTo>
                    <a:pt x="0" y="0"/>
                  </a:moveTo>
                  <a:lnTo>
                    <a:pt x="932180" y="0"/>
                  </a:lnTo>
                  <a:lnTo>
                    <a:pt x="932180" y="863854"/>
                  </a:lnTo>
                  <a:lnTo>
                    <a:pt x="0" y="863854"/>
                  </a:lnTo>
                  <a:close/>
                </a:path>
              </a:pathLst>
            </a:custGeom>
            <a:solidFill>
              <a:srgbClr val="1869A6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2" name="Freeform 12"/>
          <p:cNvSpPr/>
          <p:nvPr/>
        </p:nvSpPr>
        <p:spPr>
          <a:xfrm>
            <a:off x="13800644" y="9535277"/>
            <a:ext cx="2345312" cy="609375"/>
          </a:xfrm>
          <a:custGeom>
            <a:avLst/>
            <a:gdLst/>
            <a:ahLst/>
            <a:cxnLst/>
            <a:rect l="l" t="t" r="r" b="b"/>
            <a:pathLst>
              <a:path w="2345312" h="609375">
                <a:moveTo>
                  <a:pt x="0" y="0"/>
                </a:moveTo>
                <a:lnTo>
                  <a:pt x="2345312" y="0"/>
                </a:lnTo>
                <a:lnTo>
                  <a:pt x="2345312" y="609375"/>
                </a:lnTo>
                <a:lnTo>
                  <a:pt x="0" y="60937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3" name="Group 13"/>
          <p:cNvGrpSpPr/>
          <p:nvPr/>
        </p:nvGrpSpPr>
        <p:grpSpPr>
          <a:xfrm>
            <a:off x="1257300" y="9534525"/>
            <a:ext cx="4114800" cy="547688"/>
            <a:chOff x="0" y="0"/>
            <a:chExt cx="5486400" cy="73025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5486400" cy="730250"/>
            </a:xfrm>
            <a:custGeom>
              <a:avLst/>
              <a:gdLst/>
              <a:ahLst/>
              <a:cxnLst/>
              <a:rect l="l" t="t" r="r" b="b"/>
              <a:pathLst>
                <a:path w="5486400" h="730250">
                  <a:moveTo>
                    <a:pt x="0" y="0"/>
                  </a:moveTo>
                  <a:lnTo>
                    <a:pt x="5486400" y="0"/>
                  </a:lnTo>
                  <a:lnTo>
                    <a:pt x="54864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5486400" cy="76835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879"/>
                </a:lnSpc>
              </a:pPr>
              <a:r>
                <a:rPr lang="en-US" sz="2400">
                  <a:solidFill>
                    <a:srgbClr val="FFFFFF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11/29/25</a:t>
              </a:r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4847094" y="1290033"/>
            <a:ext cx="8792706" cy="10123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324"/>
              </a:lnSpc>
            </a:pPr>
            <a:r>
              <a:rPr lang="en-US" sz="5562" b="1" dirty="0">
                <a:solidFill>
                  <a:srgbClr val="000000"/>
                </a:solidFill>
                <a:latin typeface="Museo Moderno Bold"/>
                <a:ea typeface="Museo Moderno Bold"/>
                <a:cs typeface="Museo Moderno Bold"/>
                <a:sym typeface="Museo Moderno Bold"/>
              </a:rPr>
              <a:t>Overall Ridership Trends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28700" y="4035866"/>
            <a:ext cx="4231417" cy="5905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49"/>
              </a:lnSpc>
            </a:pPr>
            <a:r>
              <a:rPr lang="en-US" sz="3312" b="1">
                <a:solidFill>
                  <a:srgbClr val="000000"/>
                </a:solidFill>
                <a:latin typeface="Museo Moderno Bold"/>
                <a:ea typeface="Museo Moderno Bold"/>
                <a:cs typeface="Museo Moderno Bold"/>
                <a:sym typeface="Museo Moderno Bold"/>
              </a:rPr>
              <a:t>Key Messages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28700" y="4793848"/>
            <a:ext cx="7766433" cy="1009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74"/>
              </a:lnSpc>
            </a:pPr>
            <a:r>
              <a:rPr lang="en-US" sz="2187">
                <a:solidFill>
                  <a:srgbClr val="272525"/>
                </a:solidFill>
                <a:latin typeface="Museo Moderno"/>
                <a:ea typeface="Museo Moderno"/>
                <a:cs typeface="Museo Moderno"/>
                <a:sym typeface="Museo Moderno"/>
              </a:rPr>
              <a:t>Significant drop from </a:t>
            </a:r>
            <a:r>
              <a:rPr lang="en-US" sz="2187" b="1">
                <a:solidFill>
                  <a:srgbClr val="272525"/>
                </a:solidFill>
                <a:latin typeface="Museo Moderno Bold"/>
                <a:ea typeface="Museo Moderno Bold"/>
                <a:cs typeface="Museo Moderno Bold"/>
                <a:sym typeface="Museo Moderno Bold"/>
              </a:rPr>
              <a:t>7.90 million</a:t>
            </a:r>
            <a:r>
              <a:rPr lang="en-US" sz="2187">
                <a:solidFill>
                  <a:srgbClr val="272525"/>
                </a:solidFill>
                <a:latin typeface="Museo Moderno"/>
                <a:ea typeface="Museo Moderno"/>
                <a:cs typeface="Museo Moderno"/>
                <a:sym typeface="Museo Moderno"/>
              </a:rPr>
              <a:t> to </a:t>
            </a:r>
            <a:r>
              <a:rPr lang="en-US" sz="2187" b="1">
                <a:solidFill>
                  <a:srgbClr val="272525"/>
                </a:solidFill>
                <a:latin typeface="Museo Moderno Bold"/>
                <a:ea typeface="Museo Moderno Bold"/>
                <a:cs typeface="Museo Moderno Bold"/>
                <a:sym typeface="Museo Moderno Bold"/>
              </a:rPr>
              <a:t>4.65 million</a:t>
            </a:r>
            <a:r>
              <a:rPr lang="en-US" sz="2187">
                <a:solidFill>
                  <a:srgbClr val="272525"/>
                </a:solidFill>
                <a:latin typeface="Museo Moderno"/>
                <a:ea typeface="Museo Moderno"/>
                <a:cs typeface="Museo Moderno"/>
                <a:sym typeface="Museo Moderno"/>
              </a:rPr>
              <a:t> daily riders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28700" y="5800223"/>
            <a:ext cx="7766433" cy="476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9902" lvl="1" indent="-164951" algn="l">
              <a:lnSpc>
                <a:spcPts val="4274"/>
              </a:lnSpc>
              <a:buFont typeface="Arial"/>
              <a:buChar char="•"/>
            </a:pPr>
            <a:r>
              <a:rPr lang="en-US" sz="2187">
                <a:solidFill>
                  <a:srgbClr val="272525"/>
                </a:solidFill>
                <a:latin typeface="Museo Moderno"/>
                <a:ea typeface="Museo Moderno"/>
                <a:cs typeface="Museo Moderno"/>
                <a:sym typeface="Museo Moderno"/>
              </a:rPr>
              <a:t>Recovery is partial and uneven over time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28700" y="6352971"/>
            <a:ext cx="7766433" cy="476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9902" lvl="1" indent="-164951" algn="l">
              <a:lnSpc>
                <a:spcPts val="4274"/>
              </a:lnSpc>
              <a:buFont typeface="Arial"/>
              <a:buChar char="•"/>
            </a:pPr>
            <a:r>
              <a:rPr lang="en-US" sz="2187">
                <a:solidFill>
                  <a:srgbClr val="272525"/>
                </a:solidFill>
                <a:latin typeface="Museo Moderno"/>
                <a:ea typeface="Museo Moderno"/>
                <a:cs typeface="Museo Moderno"/>
                <a:sym typeface="Museo Moderno"/>
              </a:rPr>
              <a:t>Ridership has not fully returned to 2019 levels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9915919" y="4014137"/>
            <a:ext cx="7343381" cy="1543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74"/>
              </a:lnSpc>
            </a:pPr>
            <a:r>
              <a:rPr lang="en-US" sz="2187">
                <a:solidFill>
                  <a:srgbClr val="272525"/>
                </a:solidFill>
                <a:latin typeface="Museo Moderno"/>
                <a:ea typeface="Museo Moderno"/>
                <a:cs typeface="Museo Moderno"/>
                <a:sym typeface="Museo Moderno"/>
              </a:rPr>
              <a:t>"Ridership has not fully recovered to 2019 levels, suggesting a structural change rather than a temporary shock."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9483148" y="4166537"/>
            <a:ext cx="47625" cy="1360885"/>
            <a:chOff x="0" y="0"/>
            <a:chExt cx="63500" cy="1814513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63500" cy="1814576"/>
            </a:xfrm>
            <a:custGeom>
              <a:avLst/>
              <a:gdLst/>
              <a:ahLst/>
              <a:cxnLst/>
              <a:rect l="l" t="t" r="r" b="b"/>
              <a:pathLst>
                <a:path w="63500" h="1814576">
                  <a:moveTo>
                    <a:pt x="0" y="0"/>
                  </a:moveTo>
                  <a:lnTo>
                    <a:pt x="63500" y="0"/>
                  </a:lnTo>
                  <a:lnTo>
                    <a:pt x="63500" y="1814576"/>
                  </a:lnTo>
                  <a:lnTo>
                    <a:pt x="0" y="1814576"/>
                  </a:lnTo>
                  <a:close/>
                </a:path>
              </a:pathLst>
            </a:custGeom>
            <a:solidFill>
              <a:srgbClr val="047954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2915900" y="9534525"/>
            <a:ext cx="4114800" cy="547688"/>
            <a:chOff x="0" y="0"/>
            <a:chExt cx="5486400" cy="73025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5486400" cy="730250"/>
            </a:xfrm>
            <a:custGeom>
              <a:avLst/>
              <a:gdLst/>
              <a:ahLst/>
              <a:cxnLst/>
              <a:rect l="l" t="t" r="r" b="b"/>
              <a:pathLst>
                <a:path w="5486400" h="730250">
                  <a:moveTo>
                    <a:pt x="0" y="0"/>
                  </a:moveTo>
                  <a:lnTo>
                    <a:pt x="5486400" y="0"/>
                  </a:lnTo>
                  <a:lnTo>
                    <a:pt x="54864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-38100"/>
              <a:ext cx="5486400" cy="76835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2160"/>
                </a:lnSpc>
              </a:pPr>
              <a:r>
                <a:rPr lang="en-US" sz="1800">
                  <a:solidFill>
                    <a:srgbClr val="FFFFFF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10 </a:t>
              </a: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r="-17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6067268" y="495320"/>
            <a:ext cx="1926864" cy="956639"/>
            <a:chOff x="0" y="0"/>
            <a:chExt cx="2569152" cy="127551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569210" cy="1275461"/>
            </a:xfrm>
            <a:custGeom>
              <a:avLst/>
              <a:gdLst/>
              <a:ahLst/>
              <a:cxnLst/>
              <a:rect l="l" t="t" r="r" b="b"/>
              <a:pathLst>
                <a:path w="2569210" h="1275461">
                  <a:moveTo>
                    <a:pt x="0" y="0"/>
                  </a:moveTo>
                  <a:lnTo>
                    <a:pt x="2569210" y="0"/>
                  </a:lnTo>
                  <a:lnTo>
                    <a:pt x="2569210" y="1275461"/>
                  </a:lnTo>
                  <a:lnTo>
                    <a:pt x="0" y="12754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2" b="-4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257300" y="9508378"/>
            <a:ext cx="4114800" cy="573834"/>
            <a:chOff x="0" y="0"/>
            <a:chExt cx="5486400" cy="76511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486400" cy="765175"/>
            </a:xfrm>
            <a:custGeom>
              <a:avLst/>
              <a:gdLst/>
              <a:ahLst/>
              <a:cxnLst/>
              <a:rect l="l" t="t" r="r" b="b"/>
              <a:pathLst>
                <a:path w="5486400" h="765175">
                  <a:moveTo>
                    <a:pt x="0" y="0"/>
                  </a:moveTo>
                  <a:lnTo>
                    <a:pt x="5486400" y="0"/>
                  </a:lnTo>
                  <a:lnTo>
                    <a:pt x="5486400" y="765175"/>
                  </a:lnTo>
                  <a:lnTo>
                    <a:pt x="0" y="765175"/>
                  </a:lnTo>
                  <a:close/>
                </a:path>
              </a:pathLst>
            </a:custGeom>
            <a:solidFill>
              <a:srgbClr val="1869A6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39976" y="0"/>
            <a:ext cx="2234648" cy="2079956"/>
            <a:chOff x="0" y="0"/>
            <a:chExt cx="2979530" cy="277327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979547" cy="2773299"/>
            </a:xfrm>
            <a:custGeom>
              <a:avLst/>
              <a:gdLst/>
              <a:ahLst/>
              <a:cxnLst/>
              <a:rect l="l" t="t" r="r" b="b"/>
              <a:pathLst>
                <a:path w="2979547" h="2773299">
                  <a:moveTo>
                    <a:pt x="0" y="0"/>
                  </a:moveTo>
                  <a:lnTo>
                    <a:pt x="2979547" y="0"/>
                  </a:lnTo>
                  <a:lnTo>
                    <a:pt x="2979547" y="2773299"/>
                  </a:lnTo>
                  <a:lnTo>
                    <a:pt x="0" y="27732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b="-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6461284" y="9516022"/>
            <a:ext cx="699135" cy="647885"/>
            <a:chOff x="0" y="0"/>
            <a:chExt cx="932180" cy="863846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932180" cy="863854"/>
            </a:xfrm>
            <a:custGeom>
              <a:avLst/>
              <a:gdLst/>
              <a:ahLst/>
              <a:cxnLst/>
              <a:rect l="l" t="t" r="r" b="b"/>
              <a:pathLst>
                <a:path w="932180" h="863854">
                  <a:moveTo>
                    <a:pt x="0" y="0"/>
                  </a:moveTo>
                  <a:lnTo>
                    <a:pt x="932180" y="0"/>
                  </a:lnTo>
                  <a:lnTo>
                    <a:pt x="932180" y="863854"/>
                  </a:lnTo>
                  <a:lnTo>
                    <a:pt x="0" y="863854"/>
                  </a:lnTo>
                  <a:close/>
                </a:path>
              </a:pathLst>
            </a:custGeom>
            <a:solidFill>
              <a:srgbClr val="1869A6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2" name="Freeform 12"/>
          <p:cNvSpPr/>
          <p:nvPr/>
        </p:nvSpPr>
        <p:spPr>
          <a:xfrm>
            <a:off x="13800644" y="9535277"/>
            <a:ext cx="2345312" cy="609375"/>
          </a:xfrm>
          <a:custGeom>
            <a:avLst/>
            <a:gdLst/>
            <a:ahLst/>
            <a:cxnLst/>
            <a:rect l="l" t="t" r="r" b="b"/>
            <a:pathLst>
              <a:path w="2345312" h="609375">
                <a:moveTo>
                  <a:pt x="0" y="0"/>
                </a:moveTo>
                <a:lnTo>
                  <a:pt x="2345312" y="0"/>
                </a:lnTo>
                <a:lnTo>
                  <a:pt x="2345312" y="609375"/>
                </a:lnTo>
                <a:lnTo>
                  <a:pt x="0" y="60937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3" name="Group 13"/>
          <p:cNvGrpSpPr/>
          <p:nvPr/>
        </p:nvGrpSpPr>
        <p:grpSpPr>
          <a:xfrm>
            <a:off x="1257300" y="9534525"/>
            <a:ext cx="4114800" cy="547688"/>
            <a:chOff x="0" y="0"/>
            <a:chExt cx="5486400" cy="73025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5486400" cy="730250"/>
            </a:xfrm>
            <a:custGeom>
              <a:avLst/>
              <a:gdLst/>
              <a:ahLst/>
              <a:cxnLst/>
              <a:rect l="l" t="t" r="r" b="b"/>
              <a:pathLst>
                <a:path w="5486400" h="730250">
                  <a:moveTo>
                    <a:pt x="0" y="0"/>
                  </a:moveTo>
                  <a:lnTo>
                    <a:pt x="5486400" y="0"/>
                  </a:lnTo>
                  <a:lnTo>
                    <a:pt x="54864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5486400" cy="76835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879"/>
                </a:lnSpc>
              </a:pPr>
              <a:r>
                <a:rPr lang="en-US" sz="2400">
                  <a:solidFill>
                    <a:srgbClr val="FFFFFF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11/29/25</a:t>
              </a:r>
            </a:p>
          </p:txBody>
        </p:sp>
      </p:grp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11758320" y="1836397"/>
            <a:ext cx="4702964" cy="7054446"/>
            <a:chOff x="0" y="0"/>
            <a:chExt cx="9144000" cy="13716000"/>
          </a:xfrm>
        </p:grpSpPr>
        <p:sp>
          <p:nvSpPr>
            <p:cNvPr id="17" name="Freeform 17" descr="preencoded.png"/>
            <p:cNvSpPr/>
            <p:nvPr/>
          </p:nvSpPr>
          <p:spPr>
            <a:xfrm>
              <a:off x="0" y="0"/>
              <a:ext cx="9144000" cy="13716000"/>
            </a:xfrm>
            <a:custGeom>
              <a:avLst/>
              <a:gdLst/>
              <a:ahLst/>
              <a:cxnLst/>
              <a:rect l="l" t="t" r="r" b="b"/>
              <a:pathLst>
                <a:path w="9144000" h="13716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5372100" y="870933"/>
            <a:ext cx="6591300" cy="5963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875"/>
              </a:lnSpc>
            </a:pPr>
            <a:r>
              <a:rPr lang="en-US" sz="3250" b="1" dirty="0">
                <a:solidFill>
                  <a:srgbClr val="000000"/>
                </a:solidFill>
                <a:latin typeface="Museo Moderno Bold"/>
                <a:ea typeface="Museo Moderno Bold"/>
                <a:cs typeface="Museo Moderno Bold"/>
                <a:sym typeface="Museo Moderno Bold"/>
              </a:rPr>
              <a:t>Mode Recovery: The Big Picture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096428" y="3956017"/>
            <a:ext cx="1720096" cy="600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39"/>
              </a:lnSpc>
            </a:pPr>
            <a:r>
              <a:rPr lang="en-US" sz="3949" b="1">
                <a:solidFill>
                  <a:srgbClr val="272525"/>
                </a:solidFill>
                <a:latin typeface="Museo Moderno Bold"/>
                <a:ea typeface="Museo Moderno Bold"/>
                <a:cs typeface="Museo Moderno Bold"/>
                <a:sym typeface="Museo Moderno Bold"/>
              </a:rPr>
              <a:t>54.17%</a:t>
            </a:r>
          </a:p>
        </p:txBody>
      </p:sp>
      <p:grpSp>
        <p:nvGrpSpPr>
          <p:cNvPr id="20" name="Group 20"/>
          <p:cNvGrpSpPr>
            <a:grpSpLocks noChangeAspect="1"/>
          </p:cNvGrpSpPr>
          <p:nvPr/>
        </p:nvGrpSpPr>
        <p:grpSpPr>
          <a:xfrm>
            <a:off x="1716291" y="2922554"/>
            <a:ext cx="2480519" cy="2480519"/>
            <a:chOff x="0" y="0"/>
            <a:chExt cx="3307358" cy="3307358"/>
          </a:xfrm>
        </p:grpSpPr>
        <p:sp>
          <p:nvSpPr>
            <p:cNvPr id="21" name="Freeform 21" descr="preencoded.png"/>
            <p:cNvSpPr/>
            <p:nvPr/>
          </p:nvSpPr>
          <p:spPr>
            <a:xfrm>
              <a:off x="0" y="0"/>
              <a:ext cx="3307334" cy="3307334"/>
            </a:xfrm>
            <a:custGeom>
              <a:avLst/>
              <a:gdLst/>
              <a:ahLst/>
              <a:cxnLst/>
              <a:rect l="l" t="t" r="r" b="b"/>
              <a:pathLst>
                <a:path w="3307334" h="3307334">
                  <a:moveTo>
                    <a:pt x="0" y="0"/>
                  </a:moveTo>
                  <a:lnTo>
                    <a:pt x="3307334" y="0"/>
                  </a:lnTo>
                  <a:lnTo>
                    <a:pt x="3307334" y="3307334"/>
                  </a:lnTo>
                  <a:lnTo>
                    <a:pt x="0" y="33073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2342188" y="5542970"/>
            <a:ext cx="1228725" cy="4135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33"/>
              </a:lnSpc>
            </a:pPr>
            <a:r>
              <a:rPr lang="en-US" sz="2324" b="1">
                <a:solidFill>
                  <a:srgbClr val="272525"/>
                </a:solidFill>
                <a:latin typeface="Museo Moderno Bold"/>
                <a:ea typeface="Museo Moderno Bold"/>
                <a:cs typeface="Museo Moderno Bold"/>
                <a:sym typeface="Museo Moderno Bold"/>
              </a:rPr>
              <a:t>Subway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-2179583" y="5824255"/>
            <a:ext cx="10272415" cy="4354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60"/>
              </a:lnSpc>
            </a:pPr>
            <a:r>
              <a:rPr lang="en-US" sz="1949">
                <a:solidFill>
                  <a:srgbClr val="272525"/>
                </a:solidFill>
                <a:latin typeface="Museo Moderno"/>
                <a:ea typeface="Museo Moderno"/>
                <a:cs typeface="Museo Moderno"/>
                <a:sym typeface="Museo Moderno"/>
              </a:rPr>
              <a:t>Moderate recovery for public transit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7763580" y="3920961"/>
            <a:ext cx="1801416" cy="600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39"/>
              </a:lnSpc>
            </a:pPr>
            <a:r>
              <a:rPr lang="en-US" sz="3949" b="1">
                <a:solidFill>
                  <a:srgbClr val="272525"/>
                </a:solidFill>
                <a:latin typeface="Museo Moderno Bold"/>
                <a:ea typeface="Museo Moderno Bold"/>
                <a:cs typeface="Museo Moderno Bold"/>
                <a:sym typeface="Museo Moderno Bold"/>
              </a:rPr>
              <a:t>93.36%</a:t>
            </a:r>
          </a:p>
        </p:txBody>
      </p:sp>
      <p:grpSp>
        <p:nvGrpSpPr>
          <p:cNvPr id="25" name="Group 25"/>
          <p:cNvGrpSpPr>
            <a:grpSpLocks noChangeAspect="1"/>
          </p:cNvGrpSpPr>
          <p:nvPr/>
        </p:nvGrpSpPr>
        <p:grpSpPr>
          <a:xfrm>
            <a:off x="7424103" y="2887499"/>
            <a:ext cx="2480519" cy="2480519"/>
            <a:chOff x="0" y="0"/>
            <a:chExt cx="3307358" cy="3307358"/>
          </a:xfrm>
        </p:grpSpPr>
        <p:sp>
          <p:nvSpPr>
            <p:cNvPr id="26" name="Freeform 26" descr="preencoded.png"/>
            <p:cNvSpPr/>
            <p:nvPr/>
          </p:nvSpPr>
          <p:spPr>
            <a:xfrm>
              <a:off x="0" y="0"/>
              <a:ext cx="3307334" cy="3307334"/>
            </a:xfrm>
            <a:custGeom>
              <a:avLst/>
              <a:gdLst/>
              <a:ahLst/>
              <a:cxnLst/>
              <a:rect l="l" t="t" r="r" b="b"/>
              <a:pathLst>
                <a:path w="3307334" h="3307334">
                  <a:moveTo>
                    <a:pt x="0" y="0"/>
                  </a:moveTo>
                  <a:lnTo>
                    <a:pt x="3307334" y="0"/>
                  </a:lnTo>
                  <a:lnTo>
                    <a:pt x="3307334" y="3307334"/>
                  </a:lnTo>
                  <a:lnTo>
                    <a:pt x="0" y="33073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/>
              </a:stretch>
            </a:blipFill>
          </p:spPr>
          <p:txBody>
            <a:bodyPr/>
            <a:lstStyle/>
            <a:p>
              <a:endParaRPr lang="en-US" dirty="0"/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7349079" y="5507915"/>
            <a:ext cx="2630567" cy="4135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33"/>
              </a:lnSpc>
            </a:pPr>
            <a:r>
              <a:rPr lang="en-US" sz="2324" b="1">
                <a:solidFill>
                  <a:srgbClr val="272525"/>
                </a:solidFill>
                <a:latin typeface="Museo Moderno Bold"/>
                <a:ea typeface="Museo Moderno Bold"/>
                <a:cs typeface="Museo Moderno Bold"/>
                <a:sym typeface="Museo Moderno Bold"/>
              </a:rPr>
              <a:t>Bridges &amp; Tunnels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3528229" y="5789200"/>
            <a:ext cx="10272415" cy="4354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60"/>
              </a:lnSpc>
            </a:pPr>
            <a:r>
              <a:rPr lang="en-US" sz="1949">
                <a:solidFill>
                  <a:srgbClr val="272525"/>
                </a:solidFill>
                <a:latin typeface="Museo Moderno"/>
                <a:ea typeface="Museo Moderno"/>
                <a:cs typeface="Museo Moderno"/>
                <a:sym typeface="Museo Moderno"/>
              </a:rPr>
              <a:t>Near-complete recovery for cars</a:t>
            </a:r>
          </a:p>
        </p:txBody>
      </p:sp>
      <p:grpSp>
        <p:nvGrpSpPr>
          <p:cNvPr id="29" name="Group 29"/>
          <p:cNvGrpSpPr/>
          <p:nvPr/>
        </p:nvGrpSpPr>
        <p:grpSpPr>
          <a:xfrm>
            <a:off x="711244" y="7193190"/>
            <a:ext cx="10249731" cy="1697653"/>
            <a:chOff x="0" y="0"/>
            <a:chExt cx="13696553" cy="2268547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13696570" cy="2268463"/>
            </a:xfrm>
            <a:custGeom>
              <a:avLst/>
              <a:gdLst/>
              <a:ahLst/>
              <a:cxnLst/>
              <a:rect l="l" t="t" r="r" b="b"/>
              <a:pathLst>
                <a:path w="13696570" h="2268463">
                  <a:moveTo>
                    <a:pt x="0" y="139872"/>
                  </a:moveTo>
                  <a:cubicBezTo>
                    <a:pt x="0" y="62741"/>
                    <a:pt x="41529" y="0"/>
                    <a:pt x="92583" y="0"/>
                  </a:cubicBezTo>
                  <a:lnTo>
                    <a:pt x="13603987" y="0"/>
                  </a:lnTo>
                  <a:cubicBezTo>
                    <a:pt x="13655168" y="0"/>
                    <a:pt x="13696570" y="62741"/>
                    <a:pt x="13696570" y="139872"/>
                  </a:cubicBezTo>
                  <a:lnTo>
                    <a:pt x="13696570" y="2128591"/>
                  </a:lnTo>
                  <a:cubicBezTo>
                    <a:pt x="13696570" y="2205914"/>
                    <a:pt x="13655041" y="2268463"/>
                    <a:pt x="13603987" y="2268463"/>
                  </a:cubicBezTo>
                  <a:lnTo>
                    <a:pt x="92583" y="2268463"/>
                  </a:lnTo>
                  <a:cubicBezTo>
                    <a:pt x="41402" y="2268463"/>
                    <a:pt x="0" y="2205722"/>
                    <a:pt x="0" y="2128591"/>
                  </a:cubicBezTo>
                  <a:close/>
                </a:path>
              </a:pathLst>
            </a:custGeom>
            <a:solidFill>
              <a:srgbClr val="B5FDE6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1" name="Group 31"/>
          <p:cNvGrpSpPr>
            <a:grpSpLocks noChangeAspect="1"/>
          </p:cNvGrpSpPr>
          <p:nvPr/>
        </p:nvGrpSpPr>
        <p:grpSpPr>
          <a:xfrm>
            <a:off x="876593" y="7409436"/>
            <a:ext cx="258366" cy="206574"/>
            <a:chOff x="0" y="0"/>
            <a:chExt cx="344488" cy="275432"/>
          </a:xfrm>
        </p:grpSpPr>
        <p:sp>
          <p:nvSpPr>
            <p:cNvPr id="32" name="Freeform 32" descr="preencoded.png"/>
            <p:cNvSpPr/>
            <p:nvPr/>
          </p:nvSpPr>
          <p:spPr>
            <a:xfrm>
              <a:off x="0" y="0"/>
              <a:ext cx="344551" cy="275463"/>
            </a:xfrm>
            <a:custGeom>
              <a:avLst/>
              <a:gdLst/>
              <a:ahLst/>
              <a:cxnLst/>
              <a:rect l="l" t="t" r="r" b="b"/>
              <a:pathLst>
                <a:path w="344551" h="275463">
                  <a:moveTo>
                    <a:pt x="0" y="0"/>
                  </a:moveTo>
                  <a:lnTo>
                    <a:pt x="344551" y="0"/>
                  </a:lnTo>
                  <a:lnTo>
                    <a:pt x="344551" y="275463"/>
                  </a:lnTo>
                  <a:lnTo>
                    <a:pt x="0" y="2754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r="18" b="-1899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3" name="TextBox 33"/>
          <p:cNvSpPr txBox="1"/>
          <p:nvPr/>
        </p:nvSpPr>
        <p:spPr>
          <a:xfrm>
            <a:off x="1300306" y="7333087"/>
            <a:ext cx="1697712" cy="4135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3"/>
              </a:lnSpc>
            </a:pPr>
            <a:r>
              <a:rPr lang="en-US" sz="2324" b="1">
                <a:solidFill>
                  <a:srgbClr val="000000"/>
                </a:solidFill>
                <a:latin typeface="Museo Moderno Bold"/>
                <a:ea typeface="Museo Moderno Bold"/>
                <a:cs typeface="Museo Moderno Bold"/>
                <a:sym typeface="Museo Moderno Bold"/>
              </a:rPr>
              <a:t>Key Insight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300306" y="7680601"/>
            <a:ext cx="9518005" cy="9212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60"/>
              </a:lnSpc>
            </a:pPr>
            <a:r>
              <a:rPr lang="en-US" sz="1949">
                <a:solidFill>
                  <a:srgbClr val="000000"/>
                </a:solidFill>
                <a:latin typeface="Museo Moderno"/>
                <a:ea typeface="Museo Moderno"/>
                <a:cs typeface="Museo Moderno"/>
                <a:sym typeface="Museo Moderno"/>
              </a:rPr>
              <a:t>Public transport (subway, buses) is slow to recover, while car-related infrastructure shows near-complete recovery.</a:t>
            </a:r>
          </a:p>
        </p:txBody>
      </p:sp>
      <p:grpSp>
        <p:nvGrpSpPr>
          <p:cNvPr id="35" name="Group 35"/>
          <p:cNvGrpSpPr/>
          <p:nvPr/>
        </p:nvGrpSpPr>
        <p:grpSpPr>
          <a:xfrm>
            <a:off x="12915900" y="9534525"/>
            <a:ext cx="4114800" cy="547688"/>
            <a:chOff x="0" y="0"/>
            <a:chExt cx="5486400" cy="730250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5486400" cy="730250"/>
            </a:xfrm>
            <a:custGeom>
              <a:avLst/>
              <a:gdLst/>
              <a:ahLst/>
              <a:cxnLst/>
              <a:rect l="l" t="t" r="r" b="b"/>
              <a:pathLst>
                <a:path w="5486400" h="730250">
                  <a:moveTo>
                    <a:pt x="0" y="0"/>
                  </a:moveTo>
                  <a:lnTo>
                    <a:pt x="5486400" y="0"/>
                  </a:lnTo>
                  <a:lnTo>
                    <a:pt x="54864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0" y="-38100"/>
              <a:ext cx="5486400" cy="76835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2160"/>
                </a:lnSpc>
              </a:pPr>
              <a:r>
                <a:rPr lang="en-US" sz="1800">
                  <a:solidFill>
                    <a:srgbClr val="FFFFFF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11  </a:t>
              </a: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r="-17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6067268" y="495320"/>
            <a:ext cx="1926864" cy="956639"/>
            <a:chOff x="0" y="0"/>
            <a:chExt cx="2569152" cy="127551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569210" cy="1275461"/>
            </a:xfrm>
            <a:custGeom>
              <a:avLst/>
              <a:gdLst/>
              <a:ahLst/>
              <a:cxnLst/>
              <a:rect l="l" t="t" r="r" b="b"/>
              <a:pathLst>
                <a:path w="2569210" h="1275461">
                  <a:moveTo>
                    <a:pt x="0" y="0"/>
                  </a:moveTo>
                  <a:lnTo>
                    <a:pt x="2569210" y="0"/>
                  </a:lnTo>
                  <a:lnTo>
                    <a:pt x="2569210" y="1275461"/>
                  </a:lnTo>
                  <a:lnTo>
                    <a:pt x="0" y="12754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2" b="-4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257300" y="9508378"/>
            <a:ext cx="4114800" cy="573834"/>
            <a:chOff x="0" y="0"/>
            <a:chExt cx="5486400" cy="76511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486400" cy="765175"/>
            </a:xfrm>
            <a:custGeom>
              <a:avLst/>
              <a:gdLst/>
              <a:ahLst/>
              <a:cxnLst/>
              <a:rect l="l" t="t" r="r" b="b"/>
              <a:pathLst>
                <a:path w="5486400" h="765175">
                  <a:moveTo>
                    <a:pt x="0" y="0"/>
                  </a:moveTo>
                  <a:lnTo>
                    <a:pt x="5486400" y="0"/>
                  </a:lnTo>
                  <a:lnTo>
                    <a:pt x="5486400" y="765175"/>
                  </a:lnTo>
                  <a:lnTo>
                    <a:pt x="0" y="765175"/>
                  </a:lnTo>
                  <a:close/>
                </a:path>
              </a:pathLst>
            </a:custGeom>
            <a:solidFill>
              <a:srgbClr val="1869A6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39976" y="0"/>
            <a:ext cx="2234648" cy="2079956"/>
            <a:chOff x="0" y="0"/>
            <a:chExt cx="2979530" cy="277327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979547" cy="2773299"/>
            </a:xfrm>
            <a:custGeom>
              <a:avLst/>
              <a:gdLst/>
              <a:ahLst/>
              <a:cxnLst/>
              <a:rect l="l" t="t" r="r" b="b"/>
              <a:pathLst>
                <a:path w="2979547" h="2773299">
                  <a:moveTo>
                    <a:pt x="0" y="0"/>
                  </a:moveTo>
                  <a:lnTo>
                    <a:pt x="2979547" y="0"/>
                  </a:lnTo>
                  <a:lnTo>
                    <a:pt x="2979547" y="2773299"/>
                  </a:lnTo>
                  <a:lnTo>
                    <a:pt x="0" y="27732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b="-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6461284" y="9516022"/>
            <a:ext cx="699135" cy="647885"/>
            <a:chOff x="0" y="0"/>
            <a:chExt cx="932180" cy="863846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932180" cy="863854"/>
            </a:xfrm>
            <a:custGeom>
              <a:avLst/>
              <a:gdLst/>
              <a:ahLst/>
              <a:cxnLst/>
              <a:rect l="l" t="t" r="r" b="b"/>
              <a:pathLst>
                <a:path w="932180" h="863854">
                  <a:moveTo>
                    <a:pt x="0" y="0"/>
                  </a:moveTo>
                  <a:lnTo>
                    <a:pt x="932180" y="0"/>
                  </a:lnTo>
                  <a:lnTo>
                    <a:pt x="932180" y="863854"/>
                  </a:lnTo>
                  <a:lnTo>
                    <a:pt x="0" y="863854"/>
                  </a:lnTo>
                  <a:close/>
                </a:path>
              </a:pathLst>
            </a:custGeom>
            <a:solidFill>
              <a:srgbClr val="1869A6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775660" y="2551716"/>
            <a:ext cx="4421878" cy="4561177"/>
            <a:chOff x="0" y="0"/>
            <a:chExt cx="5418786" cy="5589490"/>
          </a:xfrm>
        </p:grpSpPr>
        <p:sp>
          <p:nvSpPr>
            <p:cNvPr id="13" name="Freeform 13" descr="preencoded.png"/>
            <p:cNvSpPr/>
            <p:nvPr/>
          </p:nvSpPr>
          <p:spPr>
            <a:xfrm>
              <a:off x="0" y="0"/>
              <a:ext cx="5418836" cy="5589524"/>
            </a:xfrm>
            <a:custGeom>
              <a:avLst/>
              <a:gdLst/>
              <a:ahLst/>
              <a:cxnLst/>
              <a:rect l="l" t="t" r="r" b="b"/>
              <a:pathLst>
                <a:path w="5418836" h="5589524">
                  <a:moveTo>
                    <a:pt x="0" y="0"/>
                  </a:moveTo>
                  <a:lnTo>
                    <a:pt x="5418836" y="0"/>
                  </a:lnTo>
                  <a:lnTo>
                    <a:pt x="5418836" y="5589524"/>
                  </a:lnTo>
                  <a:lnTo>
                    <a:pt x="0" y="55895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1574" r="-1574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4" name="Group 14"/>
          <p:cNvGrpSpPr/>
          <p:nvPr/>
        </p:nvGrpSpPr>
        <p:grpSpPr>
          <a:xfrm rot="5400000">
            <a:off x="-1466535" y="6099458"/>
            <a:ext cx="2933070" cy="2222696"/>
            <a:chOff x="0" y="0"/>
            <a:chExt cx="3910760" cy="2963594"/>
          </a:xfrm>
        </p:grpSpPr>
        <p:sp>
          <p:nvSpPr>
            <p:cNvPr id="15" name="Freeform 15"/>
            <p:cNvSpPr/>
            <p:nvPr/>
          </p:nvSpPr>
          <p:spPr>
            <a:xfrm>
              <a:off x="12700" y="12700"/>
              <a:ext cx="3885311" cy="1469136"/>
            </a:xfrm>
            <a:custGeom>
              <a:avLst/>
              <a:gdLst/>
              <a:ahLst/>
              <a:cxnLst/>
              <a:rect l="l" t="t" r="r" b="b"/>
              <a:pathLst>
                <a:path w="3885311" h="1469136">
                  <a:moveTo>
                    <a:pt x="0" y="1469136"/>
                  </a:moveTo>
                  <a:cubicBezTo>
                    <a:pt x="0" y="657733"/>
                    <a:pt x="869823" y="0"/>
                    <a:pt x="1942719" y="0"/>
                  </a:cubicBezTo>
                  <a:cubicBezTo>
                    <a:pt x="3015615" y="0"/>
                    <a:pt x="3885311" y="657733"/>
                    <a:pt x="3885311" y="1469136"/>
                  </a:cubicBezTo>
                  <a:lnTo>
                    <a:pt x="3149219" y="1469136"/>
                  </a:lnTo>
                  <a:cubicBezTo>
                    <a:pt x="3149219" y="1063498"/>
                    <a:pt x="2608961" y="734568"/>
                    <a:pt x="1942592" y="734568"/>
                  </a:cubicBezTo>
                  <a:cubicBezTo>
                    <a:pt x="1276223" y="734568"/>
                    <a:pt x="735965" y="1063498"/>
                    <a:pt x="735965" y="1469136"/>
                  </a:cubicBezTo>
                  <a:close/>
                </a:path>
              </a:pathLst>
            </a:custGeom>
            <a:solidFill>
              <a:srgbClr val="94B9D6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0" y="0"/>
              <a:ext cx="3910711" cy="1494536"/>
            </a:xfrm>
            <a:custGeom>
              <a:avLst/>
              <a:gdLst/>
              <a:ahLst/>
              <a:cxnLst/>
              <a:rect l="l" t="t" r="r" b="b"/>
              <a:pathLst>
                <a:path w="3910711" h="1494536">
                  <a:moveTo>
                    <a:pt x="0" y="1481836"/>
                  </a:moveTo>
                  <a:cubicBezTo>
                    <a:pt x="0" y="660400"/>
                    <a:pt x="878967" y="0"/>
                    <a:pt x="1955419" y="0"/>
                  </a:cubicBezTo>
                  <a:cubicBezTo>
                    <a:pt x="3031871" y="0"/>
                    <a:pt x="3910711" y="660400"/>
                    <a:pt x="3910711" y="1481836"/>
                  </a:cubicBezTo>
                  <a:cubicBezTo>
                    <a:pt x="3910711" y="1488821"/>
                    <a:pt x="3904996" y="1494536"/>
                    <a:pt x="3898011" y="1494536"/>
                  </a:cubicBezTo>
                  <a:lnTo>
                    <a:pt x="3161919" y="1494536"/>
                  </a:lnTo>
                  <a:cubicBezTo>
                    <a:pt x="3158490" y="1494536"/>
                    <a:pt x="3155315" y="1493139"/>
                    <a:pt x="3152902" y="1490853"/>
                  </a:cubicBezTo>
                  <a:cubicBezTo>
                    <a:pt x="3150489" y="1488567"/>
                    <a:pt x="3149219" y="1485265"/>
                    <a:pt x="3149219" y="1481836"/>
                  </a:cubicBezTo>
                  <a:cubicBezTo>
                    <a:pt x="3149219" y="1088136"/>
                    <a:pt x="2621026" y="759968"/>
                    <a:pt x="1955292" y="759968"/>
                  </a:cubicBezTo>
                  <a:lnTo>
                    <a:pt x="1955292" y="747268"/>
                  </a:lnTo>
                  <a:lnTo>
                    <a:pt x="1955292" y="759968"/>
                  </a:lnTo>
                  <a:cubicBezTo>
                    <a:pt x="1289558" y="759968"/>
                    <a:pt x="761365" y="1088136"/>
                    <a:pt x="761365" y="1481836"/>
                  </a:cubicBezTo>
                  <a:cubicBezTo>
                    <a:pt x="761365" y="1488821"/>
                    <a:pt x="755650" y="1494536"/>
                    <a:pt x="748665" y="1494536"/>
                  </a:cubicBezTo>
                  <a:lnTo>
                    <a:pt x="12700" y="1494536"/>
                  </a:lnTo>
                  <a:cubicBezTo>
                    <a:pt x="9271" y="1494536"/>
                    <a:pt x="6096" y="1493139"/>
                    <a:pt x="3683" y="1490853"/>
                  </a:cubicBezTo>
                  <a:cubicBezTo>
                    <a:pt x="1270" y="1488567"/>
                    <a:pt x="0" y="1485265"/>
                    <a:pt x="0" y="1481836"/>
                  </a:cubicBezTo>
                  <a:moveTo>
                    <a:pt x="25400" y="1481836"/>
                  </a:moveTo>
                  <a:lnTo>
                    <a:pt x="12700" y="1481836"/>
                  </a:lnTo>
                  <a:lnTo>
                    <a:pt x="12700" y="1469136"/>
                  </a:lnTo>
                  <a:lnTo>
                    <a:pt x="748792" y="1469136"/>
                  </a:lnTo>
                  <a:lnTo>
                    <a:pt x="748792" y="1481836"/>
                  </a:lnTo>
                  <a:lnTo>
                    <a:pt x="736092" y="1481836"/>
                  </a:lnTo>
                  <a:cubicBezTo>
                    <a:pt x="736092" y="1064133"/>
                    <a:pt x="1288288" y="734568"/>
                    <a:pt x="1955419" y="734568"/>
                  </a:cubicBezTo>
                  <a:cubicBezTo>
                    <a:pt x="2622550" y="734568"/>
                    <a:pt x="3174746" y="1064133"/>
                    <a:pt x="3174746" y="1481836"/>
                  </a:cubicBezTo>
                  <a:lnTo>
                    <a:pt x="3162046" y="1481836"/>
                  </a:lnTo>
                  <a:lnTo>
                    <a:pt x="3162046" y="1469136"/>
                  </a:lnTo>
                  <a:lnTo>
                    <a:pt x="3898138" y="1469136"/>
                  </a:lnTo>
                  <a:lnTo>
                    <a:pt x="3898138" y="1481836"/>
                  </a:lnTo>
                  <a:lnTo>
                    <a:pt x="3885438" y="1481836"/>
                  </a:lnTo>
                  <a:cubicBezTo>
                    <a:pt x="3885311" y="680466"/>
                    <a:pt x="3024759" y="25400"/>
                    <a:pt x="1955419" y="25400"/>
                  </a:cubicBezTo>
                  <a:lnTo>
                    <a:pt x="1955419" y="12700"/>
                  </a:lnTo>
                  <a:lnTo>
                    <a:pt x="1955419" y="25400"/>
                  </a:lnTo>
                  <a:cubicBezTo>
                    <a:pt x="885952" y="25400"/>
                    <a:pt x="25400" y="680466"/>
                    <a:pt x="25400" y="1481836"/>
                  </a:cubicBezTo>
                  <a:close/>
                </a:path>
              </a:pathLst>
            </a:custGeom>
            <a:solidFill>
              <a:srgbClr val="94B9D6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7" name="Freeform 17"/>
          <p:cNvSpPr/>
          <p:nvPr/>
        </p:nvSpPr>
        <p:spPr>
          <a:xfrm>
            <a:off x="13800644" y="9535277"/>
            <a:ext cx="2345312" cy="609375"/>
          </a:xfrm>
          <a:custGeom>
            <a:avLst/>
            <a:gdLst/>
            <a:ahLst/>
            <a:cxnLst/>
            <a:rect l="l" t="t" r="r" b="b"/>
            <a:pathLst>
              <a:path w="2345312" h="609375">
                <a:moveTo>
                  <a:pt x="0" y="0"/>
                </a:moveTo>
                <a:lnTo>
                  <a:pt x="2345312" y="0"/>
                </a:lnTo>
                <a:lnTo>
                  <a:pt x="2345312" y="609375"/>
                </a:lnTo>
                <a:lnTo>
                  <a:pt x="0" y="60937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8" name="Group 18"/>
          <p:cNvGrpSpPr/>
          <p:nvPr/>
        </p:nvGrpSpPr>
        <p:grpSpPr>
          <a:xfrm>
            <a:off x="1257300" y="9534525"/>
            <a:ext cx="4114800" cy="547688"/>
            <a:chOff x="0" y="0"/>
            <a:chExt cx="5486400" cy="73025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5486400" cy="730250"/>
            </a:xfrm>
            <a:custGeom>
              <a:avLst/>
              <a:gdLst/>
              <a:ahLst/>
              <a:cxnLst/>
              <a:rect l="l" t="t" r="r" b="b"/>
              <a:pathLst>
                <a:path w="5486400" h="730250">
                  <a:moveTo>
                    <a:pt x="0" y="0"/>
                  </a:moveTo>
                  <a:lnTo>
                    <a:pt x="5486400" y="0"/>
                  </a:lnTo>
                  <a:lnTo>
                    <a:pt x="54864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5486400" cy="76835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879"/>
                </a:lnSpc>
              </a:pPr>
              <a:r>
                <a:rPr lang="en-US" sz="2400">
                  <a:solidFill>
                    <a:srgbClr val="FFFFFF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11/29/25</a:t>
              </a:r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3608147" y="859339"/>
            <a:ext cx="10717453" cy="7045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774"/>
              </a:lnSpc>
            </a:pPr>
            <a:r>
              <a:rPr lang="en-US" sz="3812" b="1" dirty="0">
                <a:solidFill>
                  <a:srgbClr val="000000"/>
                </a:solidFill>
                <a:latin typeface="Museo Moderno Bold"/>
                <a:ea typeface="Museo Moderno Bold"/>
                <a:cs typeface="Museo Moderno Bold"/>
                <a:sym typeface="Museo Moderno Bold"/>
              </a:rPr>
              <a:t>Recovery of Modes: Focus on Public Transit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6262347" y="2013281"/>
            <a:ext cx="4497677" cy="4891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046"/>
              </a:lnSpc>
            </a:pPr>
            <a:r>
              <a:rPr lang="en-US" sz="2712" b="1" dirty="0">
                <a:solidFill>
                  <a:srgbClr val="000000"/>
                </a:solidFill>
                <a:latin typeface="Museo Moderno Bold"/>
                <a:ea typeface="Museo Moderno Bold"/>
                <a:cs typeface="Museo Moderno Bold"/>
                <a:sym typeface="Museo Moderno Bold"/>
              </a:rPr>
              <a:t>Detailed Comparison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6256395" y="2760546"/>
            <a:ext cx="8426798" cy="257026"/>
            <a:chOff x="0" y="0"/>
            <a:chExt cx="11235730" cy="342702"/>
          </a:xfrm>
        </p:grpSpPr>
        <p:sp>
          <p:nvSpPr>
            <p:cNvPr id="24" name="Freeform 24"/>
            <p:cNvSpPr/>
            <p:nvPr/>
          </p:nvSpPr>
          <p:spPr>
            <a:xfrm>
              <a:off x="7874" y="7874"/>
              <a:ext cx="11219942" cy="326771"/>
            </a:xfrm>
            <a:custGeom>
              <a:avLst/>
              <a:gdLst/>
              <a:ahLst/>
              <a:cxnLst/>
              <a:rect l="l" t="t" r="r" b="b"/>
              <a:pathLst>
                <a:path w="11219942" h="326771">
                  <a:moveTo>
                    <a:pt x="0" y="109982"/>
                  </a:moveTo>
                  <a:cubicBezTo>
                    <a:pt x="0" y="49276"/>
                    <a:pt x="51562" y="0"/>
                    <a:pt x="115062" y="0"/>
                  </a:cubicBezTo>
                  <a:lnTo>
                    <a:pt x="11104880" y="0"/>
                  </a:lnTo>
                  <a:cubicBezTo>
                    <a:pt x="11168380" y="0"/>
                    <a:pt x="11219942" y="49149"/>
                    <a:pt x="11219942" y="109855"/>
                  </a:cubicBezTo>
                  <a:lnTo>
                    <a:pt x="11219942" y="216916"/>
                  </a:lnTo>
                  <a:cubicBezTo>
                    <a:pt x="11219942" y="277622"/>
                    <a:pt x="11168380" y="326771"/>
                    <a:pt x="11104880" y="326771"/>
                  </a:cubicBezTo>
                  <a:lnTo>
                    <a:pt x="115062" y="326771"/>
                  </a:lnTo>
                  <a:cubicBezTo>
                    <a:pt x="51562" y="326771"/>
                    <a:pt x="0" y="277622"/>
                    <a:pt x="0" y="216916"/>
                  </a:cubicBezTo>
                  <a:close/>
                </a:path>
              </a:pathLst>
            </a:custGeom>
            <a:solidFill>
              <a:srgbClr val="CEFDEE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25"/>
            <p:cNvSpPr/>
            <p:nvPr/>
          </p:nvSpPr>
          <p:spPr>
            <a:xfrm>
              <a:off x="0" y="0"/>
              <a:ext cx="11235690" cy="342773"/>
            </a:xfrm>
            <a:custGeom>
              <a:avLst/>
              <a:gdLst/>
              <a:ahLst/>
              <a:cxnLst/>
              <a:rect l="l" t="t" r="r" b="b"/>
              <a:pathLst>
                <a:path w="11235690" h="342773">
                  <a:moveTo>
                    <a:pt x="0" y="117856"/>
                  </a:moveTo>
                  <a:cubicBezTo>
                    <a:pt x="0" y="52451"/>
                    <a:pt x="55372" y="0"/>
                    <a:pt x="122936" y="0"/>
                  </a:cubicBezTo>
                  <a:lnTo>
                    <a:pt x="11112754" y="0"/>
                  </a:lnTo>
                  <a:lnTo>
                    <a:pt x="11112754" y="7874"/>
                  </a:lnTo>
                  <a:lnTo>
                    <a:pt x="11112754" y="0"/>
                  </a:lnTo>
                  <a:cubicBezTo>
                    <a:pt x="11180318" y="0"/>
                    <a:pt x="11235690" y="52451"/>
                    <a:pt x="11235690" y="117856"/>
                  </a:cubicBezTo>
                  <a:lnTo>
                    <a:pt x="11227816" y="117856"/>
                  </a:lnTo>
                  <a:lnTo>
                    <a:pt x="11235690" y="117856"/>
                  </a:lnTo>
                  <a:lnTo>
                    <a:pt x="11235690" y="224917"/>
                  </a:lnTo>
                  <a:lnTo>
                    <a:pt x="11227816" y="224917"/>
                  </a:lnTo>
                  <a:lnTo>
                    <a:pt x="11235690" y="224917"/>
                  </a:lnTo>
                  <a:cubicBezTo>
                    <a:pt x="11235690" y="290322"/>
                    <a:pt x="11180318" y="342773"/>
                    <a:pt x="11112754" y="342773"/>
                  </a:cubicBezTo>
                  <a:lnTo>
                    <a:pt x="11112754" y="334899"/>
                  </a:lnTo>
                  <a:lnTo>
                    <a:pt x="11112754" y="342773"/>
                  </a:lnTo>
                  <a:lnTo>
                    <a:pt x="122936" y="342773"/>
                  </a:lnTo>
                  <a:lnTo>
                    <a:pt x="122936" y="334899"/>
                  </a:lnTo>
                  <a:lnTo>
                    <a:pt x="122936" y="342773"/>
                  </a:lnTo>
                  <a:cubicBezTo>
                    <a:pt x="55372" y="342646"/>
                    <a:pt x="0" y="290322"/>
                    <a:pt x="0" y="224917"/>
                  </a:cubicBezTo>
                  <a:lnTo>
                    <a:pt x="0" y="117856"/>
                  </a:lnTo>
                  <a:lnTo>
                    <a:pt x="7874" y="117856"/>
                  </a:lnTo>
                  <a:lnTo>
                    <a:pt x="0" y="117856"/>
                  </a:lnTo>
                  <a:moveTo>
                    <a:pt x="15875" y="117856"/>
                  </a:moveTo>
                  <a:lnTo>
                    <a:pt x="15875" y="224917"/>
                  </a:lnTo>
                  <a:lnTo>
                    <a:pt x="7874" y="224917"/>
                  </a:lnTo>
                  <a:lnTo>
                    <a:pt x="15748" y="224917"/>
                  </a:lnTo>
                  <a:cubicBezTo>
                    <a:pt x="15748" y="280924"/>
                    <a:pt x="63373" y="326898"/>
                    <a:pt x="122809" y="326898"/>
                  </a:cubicBezTo>
                  <a:lnTo>
                    <a:pt x="11112754" y="326898"/>
                  </a:lnTo>
                  <a:cubicBezTo>
                    <a:pt x="11172317" y="326898"/>
                    <a:pt x="11219815" y="280924"/>
                    <a:pt x="11219815" y="224917"/>
                  </a:cubicBezTo>
                  <a:lnTo>
                    <a:pt x="11219815" y="117856"/>
                  </a:lnTo>
                  <a:cubicBezTo>
                    <a:pt x="11219815" y="61849"/>
                    <a:pt x="11172190" y="15875"/>
                    <a:pt x="11112754" y="15875"/>
                  </a:cubicBezTo>
                  <a:lnTo>
                    <a:pt x="122936" y="15875"/>
                  </a:lnTo>
                  <a:lnTo>
                    <a:pt x="122936" y="7874"/>
                  </a:lnTo>
                  <a:lnTo>
                    <a:pt x="122936" y="15748"/>
                  </a:lnTo>
                  <a:cubicBezTo>
                    <a:pt x="63500" y="15875"/>
                    <a:pt x="15875" y="61849"/>
                    <a:pt x="15875" y="117856"/>
                  </a:cubicBezTo>
                  <a:close/>
                </a:path>
              </a:pathLst>
            </a:custGeom>
            <a:solidFill>
              <a:srgbClr val="B4E3D4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6262348" y="2766499"/>
            <a:ext cx="4544020" cy="245120"/>
            <a:chOff x="0" y="0"/>
            <a:chExt cx="6058693" cy="326827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6058662" cy="326771"/>
            </a:xfrm>
            <a:custGeom>
              <a:avLst/>
              <a:gdLst/>
              <a:ahLst/>
              <a:cxnLst/>
              <a:rect l="l" t="t" r="r" b="b"/>
              <a:pathLst>
                <a:path w="6058662" h="326771">
                  <a:moveTo>
                    <a:pt x="0" y="109855"/>
                  </a:moveTo>
                  <a:cubicBezTo>
                    <a:pt x="0" y="49149"/>
                    <a:pt x="49149" y="0"/>
                    <a:pt x="109855" y="0"/>
                  </a:cubicBezTo>
                  <a:lnTo>
                    <a:pt x="5948807" y="0"/>
                  </a:lnTo>
                  <a:cubicBezTo>
                    <a:pt x="6009513" y="0"/>
                    <a:pt x="6058662" y="49149"/>
                    <a:pt x="6058662" y="109855"/>
                  </a:cubicBezTo>
                  <a:lnTo>
                    <a:pt x="6058662" y="216916"/>
                  </a:lnTo>
                  <a:cubicBezTo>
                    <a:pt x="6058662" y="277622"/>
                    <a:pt x="6009513" y="326771"/>
                    <a:pt x="5948807" y="326771"/>
                  </a:cubicBezTo>
                  <a:lnTo>
                    <a:pt x="109855" y="326771"/>
                  </a:lnTo>
                  <a:cubicBezTo>
                    <a:pt x="49149" y="326771"/>
                    <a:pt x="0" y="277622"/>
                    <a:pt x="0" y="216916"/>
                  </a:cubicBezTo>
                  <a:close/>
                </a:path>
              </a:pathLst>
            </a:custGeom>
            <a:solidFill>
              <a:srgbClr val="047954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14824282" y="2766499"/>
            <a:ext cx="508873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49"/>
              </a:lnSpc>
            </a:pPr>
            <a:r>
              <a:rPr lang="en-US" sz="1874" b="1">
                <a:solidFill>
                  <a:srgbClr val="272525"/>
                </a:solidFill>
                <a:latin typeface="Museo Moderno Bold"/>
                <a:ea typeface="Museo Moderno Bold"/>
                <a:cs typeface="Museo Moderno Bold"/>
                <a:sym typeface="Museo Moderno Bold"/>
              </a:rPr>
              <a:t>54%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6262348" y="3199589"/>
            <a:ext cx="1738652" cy="4241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57"/>
              </a:lnSpc>
            </a:pPr>
            <a:r>
              <a:rPr lang="en-US" sz="2274" b="1">
                <a:solidFill>
                  <a:srgbClr val="272525"/>
                </a:solidFill>
                <a:latin typeface="Museo Moderno Bold"/>
                <a:ea typeface="Museo Moderno Bold"/>
                <a:cs typeface="Museo Moderno Bold"/>
                <a:sym typeface="Museo Moderno Bold"/>
              </a:rPr>
              <a:t>Subways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6262348" y="3616606"/>
            <a:ext cx="9087742" cy="4286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04"/>
              </a:lnSpc>
            </a:pPr>
            <a:r>
              <a:rPr lang="en-US" sz="1899">
                <a:solidFill>
                  <a:srgbClr val="272525"/>
                </a:solidFill>
                <a:latin typeface="Museo Moderno"/>
                <a:ea typeface="Museo Moderno"/>
                <a:cs typeface="Museo Moderno"/>
                <a:sym typeface="Museo Moderno"/>
              </a:rPr>
              <a:t>Subways</a:t>
            </a:r>
          </a:p>
        </p:txBody>
      </p:sp>
      <p:grpSp>
        <p:nvGrpSpPr>
          <p:cNvPr id="31" name="Group 31"/>
          <p:cNvGrpSpPr/>
          <p:nvPr/>
        </p:nvGrpSpPr>
        <p:grpSpPr>
          <a:xfrm>
            <a:off x="6256395" y="4557646"/>
            <a:ext cx="8426798" cy="257026"/>
            <a:chOff x="0" y="0"/>
            <a:chExt cx="11235730" cy="342702"/>
          </a:xfrm>
        </p:grpSpPr>
        <p:sp>
          <p:nvSpPr>
            <p:cNvPr id="32" name="Freeform 32"/>
            <p:cNvSpPr/>
            <p:nvPr/>
          </p:nvSpPr>
          <p:spPr>
            <a:xfrm>
              <a:off x="7874" y="7874"/>
              <a:ext cx="11219942" cy="326771"/>
            </a:xfrm>
            <a:custGeom>
              <a:avLst/>
              <a:gdLst/>
              <a:ahLst/>
              <a:cxnLst/>
              <a:rect l="l" t="t" r="r" b="b"/>
              <a:pathLst>
                <a:path w="11219942" h="326771">
                  <a:moveTo>
                    <a:pt x="0" y="109982"/>
                  </a:moveTo>
                  <a:cubicBezTo>
                    <a:pt x="0" y="49276"/>
                    <a:pt x="51562" y="0"/>
                    <a:pt x="115062" y="0"/>
                  </a:cubicBezTo>
                  <a:lnTo>
                    <a:pt x="11104880" y="0"/>
                  </a:lnTo>
                  <a:cubicBezTo>
                    <a:pt x="11168380" y="0"/>
                    <a:pt x="11219942" y="49149"/>
                    <a:pt x="11219942" y="109855"/>
                  </a:cubicBezTo>
                  <a:lnTo>
                    <a:pt x="11219942" y="216916"/>
                  </a:lnTo>
                  <a:cubicBezTo>
                    <a:pt x="11219942" y="277622"/>
                    <a:pt x="11168380" y="326771"/>
                    <a:pt x="11104880" y="326771"/>
                  </a:cubicBezTo>
                  <a:lnTo>
                    <a:pt x="115062" y="326771"/>
                  </a:lnTo>
                  <a:cubicBezTo>
                    <a:pt x="51562" y="326771"/>
                    <a:pt x="0" y="277622"/>
                    <a:pt x="0" y="216916"/>
                  </a:cubicBezTo>
                  <a:close/>
                </a:path>
              </a:pathLst>
            </a:custGeom>
            <a:solidFill>
              <a:srgbClr val="CEFDEE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Freeform 33"/>
            <p:cNvSpPr/>
            <p:nvPr/>
          </p:nvSpPr>
          <p:spPr>
            <a:xfrm>
              <a:off x="0" y="0"/>
              <a:ext cx="11235690" cy="342773"/>
            </a:xfrm>
            <a:custGeom>
              <a:avLst/>
              <a:gdLst/>
              <a:ahLst/>
              <a:cxnLst/>
              <a:rect l="l" t="t" r="r" b="b"/>
              <a:pathLst>
                <a:path w="11235690" h="342773">
                  <a:moveTo>
                    <a:pt x="0" y="117856"/>
                  </a:moveTo>
                  <a:cubicBezTo>
                    <a:pt x="0" y="52451"/>
                    <a:pt x="55372" y="0"/>
                    <a:pt x="122936" y="0"/>
                  </a:cubicBezTo>
                  <a:lnTo>
                    <a:pt x="11112754" y="0"/>
                  </a:lnTo>
                  <a:lnTo>
                    <a:pt x="11112754" y="7874"/>
                  </a:lnTo>
                  <a:lnTo>
                    <a:pt x="11112754" y="0"/>
                  </a:lnTo>
                  <a:cubicBezTo>
                    <a:pt x="11180318" y="0"/>
                    <a:pt x="11235690" y="52451"/>
                    <a:pt x="11235690" y="117856"/>
                  </a:cubicBezTo>
                  <a:lnTo>
                    <a:pt x="11227816" y="117856"/>
                  </a:lnTo>
                  <a:lnTo>
                    <a:pt x="11235690" y="117856"/>
                  </a:lnTo>
                  <a:lnTo>
                    <a:pt x="11235690" y="224917"/>
                  </a:lnTo>
                  <a:lnTo>
                    <a:pt x="11227816" y="224917"/>
                  </a:lnTo>
                  <a:lnTo>
                    <a:pt x="11235690" y="224917"/>
                  </a:lnTo>
                  <a:cubicBezTo>
                    <a:pt x="11235690" y="290322"/>
                    <a:pt x="11180318" y="342773"/>
                    <a:pt x="11112754" y="342773"/>
                  </a:cubicBezTo>
                  <a:lnTo>
                    <a:pt x="11112754" y="334899"/>
                  </a:lnTo>
                  <a:lnTo>
                    <a:pt x="11112754" y="342773"/>
                  </a:lnTo>
                  <a:lnTo>
                    <a:pt x="122936" y="342773"/>
                  </a:lnTo>
                  <a:lnTo>
                    <a:pt x="122936" y="334899"/>
                  </a:lnTo>
                  <a:lnTo>
                    <a:pt x="122936" y="342773"/>
                  </a:lnTo>
                  <a:cubicBezTo>
                    <a:pt x="55372" y="342646"/>
                    <a:pt x="0" y="290322"/>
                    <a:pt x="0" y="224917"/>
                  </a:cubicBezTo>
                  <a:lnTo>
                    <a:pt x="0" y="117856"/>
                  </a:lnTo>
                  <a:lnTo>
                    <a:pt x="7874" y="117856"/>
                  </a:lnTo>
                  <a:lnTo>
                    <a:pt x="0" y="117856"/>
                  </a:lnTo>
                  <a:moveTo>
                    <a:pt x="15875" y="117856"/>
                  </a:moveTo>
                  <a:lnTo>
                    <a:pt x="15875" y="224917"/>
                  </a:lnTo>
                  <a:lnTo>
                    <a:pt x="7874" y="224917"/>
                  </a:lnTo>
                  <a:lnTo>
                    <a:pt x="15748" y="224917"/>
                  </a:lnTo>
                  <a:cubicBezTo>
                    <a:pt x="15748" y="280924"/>
                    <a:pt x="63373" y="326898"/>
                    <a:pt x="122809" y="326898"/>
                  </a:cubicBezTo>
                  <a:lnTo>
                    <a:pt x="11112754" y="326898"/>
                  </a:lnTo>
                  <a:cubicBezTo>
                    <a:pt x="11172317" y="326898"/>
                    <a:pt x="11219815" y="280924"/>
                    <a:pt x="11219815" y="224917"/>
                  </a:cubicBezTo>
                  <a:lnTo>
                    <a:pt x="11219815" y="117856"/>
                  </a:lnTo>
                  <a:cubicBezTo>
                    <a:pt x="11219815" y="61849"/>
                    <a:pt x="11172190" y="15875"/>
                    <a:pt x="11112754" y="15875"/>
                  </a:cubicBezTo>
                  <a:lnTo>
                    <a:pt x="122936" y="15875"/>
                  </a:lnTo>
                  <a:lnTo>
                    <a:pt x="122936" y="7874"/>
                  </a:lnTo>
                  <a:lnTo>
                    <a:pt x="122936" y="15748"/>
                  </a:lnTo>
                  <a:cubicBezTo>
                    <a:pt x="63500" y="15875"/>
                    <a:pt x="15875" y="61849"/>
                    <a:pt x="15875" y="117856"/>
                  </a:cubicBezTo>
                  <a:close/>
                </a:path>
              </a:pathLst>
            </a:custGeom>
            <a:solidFill>
              <a:srgbClr val="B4E3D4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6262348" y="4563599"/>
            <a:ext cx="4039046" cy="245120"/>
            <a:chOff x="0" y="0"/>
            <a:chExt cx="5385395" cy="326827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5385435" cy="326771"/>
            </a:xfrm>
            <a:custGeom>
              <a:avLst/>
              <a:gdLst/>
              <a:ahLst/>
              <a:cxnLst/>
              <a:rect l="l" t="t" r="r" b="b"/>
              <a:pathLst>
                <a:path w="5385435" h="326771">
                  <a:moveTo>
                    <a:pt x="0" y="109855"/>
                  </a:moveTo>
                  <a:cubicBezTo>
                    <a:pt x="0" y="49149"/>
                    <a:pt x="49149" y="0"/>
                    <a:pt x="109855" y="0"/>
                  </a:cubicBezTo>
                  <a:lnTo>
                    <a:pt x="5275580" y="0"/>
                  </a:lnTo>
                  <a:cubicBezTo>
                    <a:pt x="5336286" y="0"/>
                    <a:pt x="5385435" y="49149"/>
                    <a:pt x="5385435" y="109855"/>
                  </a:cubicBezTo>
                  <a:lnTo>
                    <a:pt x="5385435" y="216916"/>
                  </a:lnTo>
                  <a:cubicBezTo>
                    <a:pt x="5385435" y="277622"/>
                    <a:pt x="5336286" y="326771"/>
                    <a:pt x="5275580" y="326771"/>
                  </a:cubicBezTo>
                  <a:lnTo>
                    <a:pt x="109855" y="326771"/>
                  </a:lnTo>
                  <a:cubicBezTo>
                    <a:pt x="49149" y="326771"/>
                    <a:pt x="0" y="277622"/>
                    <a:pt x="0" y="216916"/>
                  </a:cubicBezTo>
                  <a:close/>
                </a:path>
              </a:pathLst>
            </a:custGeom>
            <a:solidFill>
              <a:srgbClr val="047954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6" name="TextBox 36"/>
          <p:cNvSpPr txBox="1"/>
          <p:nvPr/>
        </p:nvSpPr>
        <p:spPr>
          <a:xfrm>
            <a:off x="14824282" y="4563599"/>
            <a:ext cx="530304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49"/>
              </a:lnSpc>
            </a:pPr>
            <a:r>
              <a:rPr lang="en-US" sz="1874" b="1">
                <a:solidFill>
                  <a:srgbClr val="272525"/>
                </a:solidFill>
                <a:latin typeface="Museo Moderno Bold"/>
                <a:ea typeface="Museo Moderno Bold"/>
                <a:cs typeface="Museo Moderno Bold"/>
                <a:sym typeface="Museo Moderno Bold"/>
              </a:rPr>
              <a:t>48%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6262348" y="4996689"/>
            <a:ext cx="856536" cy="4028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57"/>
              </a:lnSpc>
            </a:pPr>
            <a:r>
              <a:rPr lang="en-US" sz="2274" b="1">
                <a:solidFill>
                  <a:srgbClr val="272525"/>
                </a:solidFill>
                <a:latin typeface="Museo Moderno Bold"/>
                <a:ea typeface="Museo Moderno Bold"/>
                <a:cs typeface="Museo Moderno Bold"/>
                <a:sym typeface="Museo Moderno Bold"/>
              </a:rPr>
              <a:t>Buses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6262348" y="5413706"/>
            <a:ext cx="9087742" cy="4286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04"/>
              </a:lnSpc>
            </a:pPr>
            <a:r>
              <a:rPr lang="en-US" sz="1899">
                <a:solidFill>
                  <a:srgbClr val="272525"/>
                </a:solidFill>
                <a:latin typeface="Museo Moderno"/>
                <a:ea typeface="Museo Moderno"/>
                <a:cs typeface="Museo Moderno"/>
                <a:sym typeface="Museo Moderno"/>
              </a:rPr>
              <a:t>Buses</a:t>
            </a:r>
          </a:p>
        </p:txBody>
      </p:sp>
      <p:grpSp>
        <p:nvGrpSpPr>
          <p:cNvPr id="39" name="Group 39"/>
          <p:cNvGrpSpPr/>
          <p:nvPr/>
        </p:nvGrpSpPr>
        <p:grpSpPr>
          <a:xfrm>
            <a:off x="6256395" y="6354746"/>
            <a:ext cx="8426798" cy="257026"/>
            <a:chOff x="0" y="0"/>
            <a:chExt cx="11235730" cy="342702"/>
          </a:xfrm>
        </p:grpSpPr>
        <p:sp>
          <p:nvSpPr>
            <p:cNvPr id="40" name="Freeform 40"/>
            <p:cNvSpPr/>
            <p:nvPr/>
          </p:nvSpPr>
          <p:spPr>
            <a:xfrm>
              <a:off x="7874" y="7874"/>
              <a:ext cx="11219942" cy="326771"/>
            </a:xfrm>
            <a:custGeom>
              <a:avLst/>
              <a:gdLst/>
              <a:ahLst/>
              <a:cxnLst/>
              <a:rect l="l" t="t" r="r" b="b"/>
              <a:pathLst>
                <a:path w="11219942" h="326771">
                  <a:moveTo>
                    <a:pt x="0" y="109982"/>
                  </a:moveTo>
                  <a:cubicBezTo>
                    <a:pt x="0" y="49276"/>
                    <a:pt x="51562" y="0"/>
                    <a:pt x="115062" y="0"/>
                  </a:cubicBezTo>
                  <a:lnTo>
                    <a:pt x="11104880" y="0"/>
                  </a:lnTo>
                  <a:cubicBezTo>
                    <a:pt x="11168380" y="0"/>
                    <a:pt x="11219942" y="49149"/>
                    <a:pt x="11219942" y="109855"/>
                  </a:cubicBezTo>
                  <a:lnTo>
                    <a:pt x="11219942" y="216916"/>
                  </a:lnTo>
                  <a:cubicBezTo>
                    <a:pt x="11219942" y="277622"/>
                    <a:pt x="11168380" y="326771"/>
                    <a:pt x="11104880" y="326771"/>
                  </a:cubicBezTo>
                  <a:lnTo>
                    <a:pt x="115062" y="326771"/>
                  </a:lnTo>
                  <a:cubicBezTo>
                    <a:pt x="51562" y="326771"/>
                    <a:pt x="0" y="277622"/>
                    <a:pt x="0" y="216916"/>
                  </a:cubicBezTo>
                  <a:close/>
                </a:path>
              </a:pathLst>
            </a:custGeom>
            <a:solidFill>
              <a:srgbClr val="CEFDEE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Freeform 41"/>
            <p:cNvSpPr/>
            <p:nvPr/>
          </p:nvSpPr>
          <p:spPr>
            <a:xfrm>
              <a:off x="0" y="0"/>
              <a:ext cx="11235690" cy="342773"/>
            </a:xfrm>
            <a:custGeom>
              <a:avLst/>
              <a:gdLst/>
              <a:ahLst/>
              <a:cxnLst/>
              <a:rect l="l" t="t" r="r" b="b"/>
              <a:pathLst>
                <a:path w="11235690" h="342773">
                  <a:moveTo>
                    <a:pt x="0" y="117856"/>
                  </a:moveTo>
                  <a:cubicBezTo>
                    <a:pt x="0" y="52451"/>
                    <a:pt x="55372" y="0"/>
                    <a:pt x="122936" y="0"/>
                  </a:cubicBezTo>
                  <a:lnTo>
                    <a:pt x="11112754" y="0"/>
                  </a:lnTo>
                  <a:lnTo>
                    <a:pt x="11112754" y="7874"/>
                  </a:lnTo>
                  <a:lnTo>
                    <a:pt x="11112754" y="0"/>
                  </a:lnTo>
                  <a:cubicBezTo>
                    <a:pt x="11180318" y="0"/>
                    <a:pt x="11235690" y="52451"/>
                    <a:pt x="11235690" y="117856"/>
                  </a:cubicBezTo>
                  <a:lnTo>
                    <a:pt x="11227816" y="117856"/>
                  </a:lnTo>
                  <a:lnTo>
                    <a:pt x="11235690" y="117856"/>
                  </a:lnTo>
                  <a:lnTo>
                    <a:pt x="11235690" y="224917"/>
                  </a:lnTo>
                  <a:lnTo>
                    <a:pt x="11227816" y="224917"/>
                  </a:lnTo>
                  <a:lnTo>
                    <a:pt x="11235690" y="224917"/>
                  </a:lnTo>
                  <a:cubicBezTo>
                    <a:pt x="11235690" y="290322"/>
                    <a:pt x="11180318" y="342773"/>
                    <a:pt x="11112754" y="342773"/>
                  </a:cubicBezTo>
                  <a:lnTo>
                    <a:pt x="11112754" y="334899"/>
                  </a:lnTo>
                  <a:lnTo>
                    <a:pt x="11112754" y="342773"/>
                  </a:lnTo>
                  <a:lnTo>
                    <a:pt x="122936" y="342773"/>
                  </a:lnTo>
                  <a:lnTo>
                    <a:pt x="122936" y="334899"/>
                  </a:lnTo>
                  <a:lnTo>
                    <a:pt x="122936" y="342773"/>
                  </a:lnTo>
                  <a:cubicBezTo>
                    <a:pt x="55372" y="342646"/>
                    <a:pt x="0" y="290322"/>
                    <a:pt x="0" y="224917"/>
                  </a:cubicBezTo>
                  <a:lnTo>
                    <a:pt x="0" y="117856"/>
                  </a:lnTo>
                  <a:lnTo>
                    <a:pt x="7874" y="117856"/>
                  </a:lnTo>
                  <a:lnTo>
                    <a:pt x="0" y="117856"/>
                  </a:lnTo>
                  <a:moveTo>
                    <a:pt x="15875" y="117856"/>
                  </a:moveTo>
                  <a:lnTo>
                    <a:pt x="15875" y="224917"/>
                  </a:lnTo>
                  <a:lnTo>
                    <a:pt x="7874" y="224917"/>
                  </a:lnTo>
                  <a:lnTo>
                    <a:pt x="15748" y="224917"/>
                  </a:lnTo>
                  <a:cubicBezTo>
                    <a:pt x="15748" y="280924"/>
                    <a:pt x="63373" y="326898"/>
                    <a:pt x="122809" y="326898"/>
                  </a:cubicBezTo>
                  <a:lnTo>
                    <a:pt x="11112754" y="326898"/>
                  </a:lnTo>
                  <a:cubicBezTo>
                    <a:pt x="11172317" y="326898"/>
                    <a:pt x="11219815" y="280924"/>
                    <a:pt x="11219815" y="224917"/>
                  </a:cubicBezTo>
                  <a:lnTo>
                    <a:pt x="11219815" y="117856"/>
                  </a:lnTo>
                  <a:cubicBezTo>
                    <a:pt x="11219815" y="61849"/>
                    <a:pt x="11172190" y="15875"/>
                    <a:pt x="11112754" y="15875"/>
                  </a:cubicBezTo>
                  <a:lnTo>
                    <a:pt x="122936" y="15875"/>
                  </a:lnTo>
                  <a:lnTo>
                    <a:pt x="122936" y="7874"/>
                  </a:lnTo>
                  <a:lnTo>
                    <a:pt x="122936" y="15748"/>
                  </a:lnTo>
                  <a:cubicBezTo>
                    <a:pt x="63500" y="15875"/>
                    <a:pt x="15875" y="61849"/>
                    <a:pt x="15875" y="117856"/>
                  </a:cubicBezTo>
                  <a:close/>
                </a:path>
              </a:pathLst>
            </a:custGeom>
            <a:solidFill>
              <a:srgbClr val="B4E3D4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2" name="Group 42"/>
          <p:cNvGrpSpPr/>
          <p:nvPr/>
        </p:nvGrpSpPr>
        <p:grpSpPr>
          <a:xfrm>
            <a:off x="6262348" y="6360699"/>
            <a:ext cx="5217170" cy="245120"/>
            <a:chOff x="0" y="0"/>
            <a:chExt cx="6956227" cy="326827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6956172" cy="326771"/>
            </a:xfrm>
            <a:custGeom>
              <a:avLst/>
              <a:gdLst/>
              <a:ahLst/>
              <a:cxnLst/>
              <a:rect l="l" t="t" r="r" b="b"/>
              <a:pathLst>
                <a:path w="6956172" h="326771">
                  <a:moveTo>
                    <a:pt x="0" y="109855"/>
                  </a:moveTo>
                  <a:cubicBezTo>
                    <a:pt x="0" y="49149"/>
                    <a:pt x="49149" y="0"/>
                    <a:pt x="109855" y="0"/>
                  </a:cubicBezTo>
                  <a:lnTo>
                    <a:pt x="6846316" y="0"/>
                  </a:lnTo>
                  <a:cubicBezTo>
                    <a:pt x="6907023" y="0"/>
                    <a:pt x="6956172" y="49149"/>
                    <a:pt x="6956172" y="109855"/>
                  </a:cubicBezTo>
                  <a:lnTo>
                    <a:pt x="6956172" y="216916"/>
                  </a:lnTo>
                  <a:cubicBezTo>
                    <a:pt x="6956172" y="277622"/>
                    <a:pt x="6907023" y="326771"/>
                    <a:pt x="6846316" y="326771"/>
                  </a:cubicBezTo>
                  <a:lnTo>
                    <a:pt x="109855" y="326771"/>
                  </a:lnTo>
                  <a:cubicBezTo>
                    <a:pt x="49149" y="326771"/>
                    <a:pt x="0" y="277622"/>
                    <a:pt x="0" y="216916"/>
                  </a:cubicBezTo>
                  <a:close/>
                </a:path>
              </a:pathLst>
            </a:custGeom>
            <a:solidFill>
              <a:srgbClr val="047954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4" name="TextBox 44"/>
          <p:cNvSpPr txBox="1"/>
          <p:nvPr/>
        </p:nvSpPr>
        <p:spPr>
          <a:xfrm>
            <a:off x="14824282" y="6360699"/>
            <a:ext cx="504587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49"/>
              </a:lnSpc>
            </a:pPr>
            <a:r>
              <a:rPr lang="en-US" sz="1874" b="1">
                <a:solidFill>
                  <a:srgbClr val="272525"/>
                </a:solidFill>
                <a:latin typeface="Museo Moderno Bold"/>
                <a:ea typeface="Museo Moderno Bold"/>
                <a:cs typeface="Museo Moderno Bold"/>
                <a:sym typeface="Museo Moderno Bold"/>
              </a:rPr>
              <a:t>62%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6262348" y="6793789"/>
            <a:ext cx="678894" cy="4028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57"/>
              </a:lnSpc>
            </a:pPr>
            <a:r>
              <a:rPr lang="en-US" sz="2274" b="1">
                <a:solidFill>
                  <a:srgbClr val="272525"/>
                </a:solidFill>
                <a:latin typeface="Museo Moderno Bold"/>
                <a:ea typeface="Museo Moderno Bold"/>
                <a:cs typeface="Museo Moderno Bold"/>
                <a:sym typeface="Museo Moderno Bold"/>
              </a:rPr>
              <a:t>LIRR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6262348" y="7210806"/>
            <a:ext cx="9087742" cy="4286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04"/>
              </a:lnSpc>
            </a:pPr>
            <a:r>
              <a:rPr lang="en-US" sz="1899">
                <a:solidFill>
                  <a:srgbClr val="272525"/>
                </a:solidFill>
                <a:latin typeface="Museo Moderno"/>
                <a:ea typeface="Museo Moderno"/>
                <a:cs typeface="Museo Moderno"/>
                <a:sym typeface="Museo Moderno"/>
              </a:rPr>
              <a:t>Long Island Rail Road</a:t>
            </a:r>
          </a:p>
        </p:txBody>
      </p:sp>
      <p:grpSp>
        <p:nvGrpSpPr>
          <p:cNvPr id="47" name="Group 47"/>
          <p:cNvGrpSpPr/>
          <p:nvPr/>
        </p:nvGrpSpPr>
        <p:grpSpPr>
          <a:xfrm>
            <a:off x="6256395" y="8151845"/>
            <a:ext cx="8426798" cy="257026"/>
            <a:chOff x="0" y="0"/>
            <a:chExt cx="11235730" cy="342702"/>
          </a:xfrm>
        </p:grpSpPr>
        <p:sp>
          <p:nvSpPr>
            <p:cNvPr id="48" name="Freeform 48"/>
            <p:cNvSpPr/>
            <p:nvPr/>
          </p:nvSpPr>
          <p:spPr>
            <a:xfrm>
              <a:off x="7874" y="7874"/>
              <a:ext cx="11219942" cy="326771"/>
            </a:xfrm>
            <a:custGeom>
              <a:avLst/>
              <a:gdLst/>
              <a:ahLst/>
              <a:cxnLst/>
              <a:rect l="l" t="t" r="r" b="b"/>
              <a:pathLst>
                <a:path w="11219942" h="326771">
                  <a:moveTo>
                    <a:pt x="0" y="109982"/>
                  </a:moveTo>
                  <a:cubicBezTo>
                    <a:pt x="0" y="49276"/>
                    <a:pt x="51562" y="0"/>
                    <a:pt x="115062" y="0"/>
                  </a:cubicBezTo>
                  <a:lnTo>
                    <a:pt x="11104880" y="0"/>
                  </a:lnTo>
                  <a:cubicBezTo>
                    <a:pt x="11168380" y="0"/>
                    <a:pt x="11219942" y="49149"/>
                    <a:pt x="11219942" y="109855"/>
                  </a:cubicBezTo>
                  <a:lnTo>
                    <a:pt x="11219942" y="216916"/>
                  </a:lnTo>
                  <a:cubicBezTo>
                    <a:pt x="11219942" y="277622"/>
                    <a:pt x="11168380" y="326771"/>
                    <a:pt x="11104880" y="326771"/>
                  </a:cubicBezTo>
                  <a:lnTo>
                    <a:pt x="115062" y="326771"/>
                  </a:lnTo>
                  <a:cubicBezTo>
                    <a:pt x="51562" y="326771"/>
                    <a:pt x="0" y="277622"/>
                    <a:pt x="0" y="216916"/>
                  </a:cubicBezTo>
                  <a:close/>
                </a:path>
              </a:pathLst>
            </a:custGeom>
            <a:solidFill>
              <a:srgbClr val="CEFDEE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Freeform 49"/>
            <p:cNvSpPr/>
            <p:nvPr/>
          </p:nvSpPr>
          <p:spPr>
            <a:xfrm>
              <a:off x="0" y="0"/>
              <a:ext cx="11235690" cy="342773"/>
            </a:xfrm>
            <a:custGeom>
              <a:avLst/>
              <a:gdLst/>
              <a:ahLst/>
              <a:cxnLst/>
              <a:rect l="l" t="t" r="r" b="b"/>
              <a:pathLst>
                <a:path w="11235690" h="342773">
                  <a:moveTo>
                    <a:pt x="0" y="117856"/>
                  </a:moveTo>
                  <a:cubicBezTo>
                    <a:pt x="0" y="52451"/>
                    <a:pt x="55372" y="0"/>
                    <a:pt x="122936" y="0"/>
                  </a:cubicBezTo>
                  <a:lnTo>
                    <a:pt x="11112754" y="0"/>
                  </a:lnTo>
                  <a:lnTo>
                    <a:pt x="11112754" y="7874"/>
                  </a:lnTo>
                  <a:lnTo>
                    <a:pt x="11112754" y="0"/>
                  </a:lnTo>
                  <a:cubicBezTo>
                    <a:pt x="11180318" y="0"/>
                    <a:pt x="11235690" y="52451"/>
                    <a:pt x="11235690" y="117856"/>
                  </a:cubicBezTo>
                  <a:lnTo>
                    <a:pt x="11227816" y="117856"/>
                  </a:lnTo>
                  <a:lnTo>
                    <a:pt x="11235690" y="117856"/>
                  </a:lnTo>
                  <a:lnTo>
                    <a:pt x="11235690" y="224917"/>
                  </a:lnTo>
                  <a:lnTo>
                    <a:pt x="11227816" y="224917"/>
                  </a:lnTo>
                  <a:lnTo>
                    <a:pt x="11235690" y="224917"/>
                  </a:lnTo>
                  <a:cubicBezTo>
                    <a:pt x="11235690" y="290322"/>
                    <a:pt x="11180318" y="342773"/>
                    <a:pt x="11112754" y="342773"/>
                  </a:cubicBezTo>
                  <a:lnTo>
                    <a:pt x="11112754" y="334899"/>
                  </a:lnTo>
                  <a:lnTo>
                    <a:pt x="11112754" y="342773"/>
                  </a:lnTo>
                  <a:lnTo>
                    <a:pt x="122936" y="342773"/>
                  </a:lnTo>
                  <a:lnTo>
                    <a:pt x="122936" y="334899"/>
                  </a:lnTo>
                  <a:lnTo>
                    <a:pt x="122936" y="342773"/>
                  </a:lnTo>
                  <a:cubicBezTo>
                    <a:pt x="55372" y="342646"/>
                    <a:pt x="0" y="290322"/>
                    <a:pt x="0" y="224917"/>
                  </a:cubicBezTo>
                  <a:lnTo>
                    <a:pt x="0" y="117856"/>
                  </a:lnTo>
                  <a:lnTo>
                    <a:pt x="7874" y="117856"/>
                  </a:lnTo>
                  <a:lnTo>
                    <a:pt x="0" y="117856"/>
                  </a:lnTo>
                  <a:moveTo>
                    <a:pt x="15875" y="117856"/>
                  </a:moveTo>
                  <a:lnTo>
                    <a:pt x="15875" y="224917"/>
                  </a:lnTo>
                  <a:lnTo>
                    <a:pt x="7874" y="224917"/>
                  </a:lnTo>
                  <a:lnTo>
                    <a:pt x="15748" y="224917"/>
                  </a:lnTo>
                  <a:cubicBezTo>
                    <a:pt x="15748" y="280924"/>
                    <a:pt x="63373" y="326898"/>
                    <a:pt x="122809" y="326898"/>
                  </a:cubicBezTo>
                  <a:lnTo>
                    <a:pt x="11112754" y="326898"/>
                  </a:lnTo>
                  <a:cubicBezTo>
                    <a:pt x="11172317" y="326898"/>
                    <a:pt x="11219815" y="280924"/>
                    <a:pt x="11219815" y="224917"/>
                  </a:cubicBezTo>
                  <a:lnTo>
                    <a:pt x="11219815" y="117856"/>
                  </a:lnTo>
                  <a:cubicBezTo>
                    <a:pt x="11219815" y="61849"/>
                    <a:pt x="11172190" y="15875"/>
                    <a:pt x="11112754" y="15875"/>
                  </a:cubicBezTo>
                  <a:lnTo>
                    <a:pt x="122936" y="15875"/>
                  </a:lnTo>
                  <a:lnTo>
                    <a:pt x="122936" y="7874"/>
                  </a:lnTo>
                  <a:lnTo>
                    <a:pt x="122936" y="15748"/>
                  </a:lnTo>
                  <a:cubicBezTo>
                    <a:pt x="63500" y="15875"/>
                    <a:pt x="15875" y="61849"/>
                    <a:pt x="15875" y="117856"/>
                  </a:cubicBezTo>
                  <a:close/>
                </a:path>
              </a:pathLst>
            </a:custGeom>
            <a:solidFill>
              <a:srgbClr val="B4E3D4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0" name="Group 50"/>
          <p:cNvGrpSpPr/>
          <p:nvPr/>
        </p:nvGrpSpPr>
        <p:grpSpPr>
          <a:xfrm>
            <a:off x="6262348" y="8157798"/>
            <a:ext cx="4880521" cy="245120"/>
            <a:chOff x="0" y="0"/>
            <a:chExt cx="6507362" cy="326827"/>
          </a:xfrm>
        </p:grpSpPr>
        <p:sp>
          <p:nvSpPr>
            <p:cNvPr id="51" name="Freeform 51"/>
            <p:cNvSpPr/>
            <p:nvPr/>
          </p:nvSpPr>
          <p:spPr>
            <a:xfrm>
              <a:off x="0" y="0"/>
              <a:ext cx="6507353" cy="326771"/>
            </a:xfrm>
            <a:custGeom>
              <a:avLst/>
              <a:gdLst/>
              <a:ahLst/>
              <a:cxnLst/>
              <a:rect l="l" t="t" r="r" b="b"/>
              <a:pathLst>
                <a:path w="6507353" h="326771">
                  <a:moveTo>
                    <a:pt x="0" y="109855"/>
                  </a:moveTo>
                  <a:cubicBezTo>
                    <a:pt x="0" y="49149"/>
                    <a:pt x="49149" y="0"/>
                    <a:pt x="109855" y="0"/>
                  </a:cubicBezTo>
                  <a:lnTo>
                    <a:pt x="6397498" y="0"/>
                  </a:lnTo>
                  <a:cubicBezTo>
                    <a:pt x="6458204" y="0"/>
                    <a:pt x="6507353" y="49149"/>
                    <a:pt x="6507353" y="109855"/>
                  </a:cubicBezTo>
                  <a:lnTo>
                    <a:pt x="6507353" y="216916"/>
                  </a:lnTo>
                  <a:cubicBezTo>
                    <a:pt x="6507353" y="277622"/>
                    <a:pt x="6458204" y="326771"/>
                    <a:pt x="6397498" y="326771"/>
                  </a:cubicBezTo>
                  <a:lnTo>
                    <a:pt x="109855" y="326771"/>
                  </a:lnTo>
                  <a:cubicBezTo>
                    <a:pt x="49149" y="326771"/>
                    <a:pt x="0" y="277622"/>
                    <a:pt x="0" y="216916"/>
                  </a:cubicBezTo>
                  <a:close/>
                </a:path>
              </a:pathLst>
            </a:custGeom>
            <a:solidFill>
              <a:srgbClr val="047954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2" name="TextBox 52"/>
          <p:cNvSpPr txBox="1"/>
          <p:nvPr/>
        </p:nvSpPr>
        <p:spPr>
          <a:xfrm>
            <a:off x="14824282" y="8157798"/>
            <a:ext cx="508159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49"/>
              </a:lnSpc>
            </a:pPr>
            <a:r>
              <a:rPr lang="en-US" sz="1874" b="1">
                <a:solidFill>
                  <a:srgbClr val="272525"/>
                </a:solidFill>
                <a:latin typeface="Museo Moderno Bold"/>
                <a:ea typeface="Museo Moderno Bold"/>
                <a:cs typeface="Museo Moderno Bold"/>
                <a:sym typeface="Museo Moderno Bold"/>
              </a:rPr>
              <a:t>58%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6262348" y="8590888"/>
            <a:ext cx="1828681" cy="4028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57"/>
              </a:lnSpc>
            </a:pPr>
            <a:r>
              <a:rPr lang="en-US" sz="2274" b="1">
                <a:solidFill>
                  <a:srgbClr val="272525"/>
                </a:solidFill>
                <a:latin typeface="Museo Moderno Bold"/>
                <a:ea typeface="Museo Moderno Bold"/>
                <a:cs typeface="Museo Moderno Bold"/>
                <a:sym typeface="Museo Moderno Bold"/>
              </a:rPr>
              <a:t>Metro-North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6262348" y="9007904"/>
            <a:ext cx="9087742" cy="4286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04"/>
              </a:lnSpc>
            </a:pPr>
            <a:r>
              <a:rPr lang="en-US" sz="1899">
                <a:solidFill>
                  <a:srgbClr val="272525"/>
                </a:solidFill>
                <a:latin typeface="Museo Moderno"/>
                <a:ea typeface="Museo Moderno"/>
                <a:cs typeface="Museo Moderno"/>
                <a:sym typeface="Museo Moderno"/>
              </a:rPr>
              <a:t>Metro-North</a:t>
            </a:r>
          </a:p>
        </p:txBody>
      </p:sp>
      <p:sp>
        <p:nvSpPr>
          <p:cNvPr id="55" name="TextBox 55"/>
          <p:cNvSpPr txBox="1"/>
          <p:nvPr/>
        </p:nvSpPr>
        <p:spPr>
          <a:xfrm>
            <a:off x="775660" y="7299028"/>
            <a:ext cx="3361877" cy="4028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57"/>
              </a:lnSpc>
            </a:pPr>
            <a:r>
              <a:rPr lang="en-US" sz="2274" b="1">
                <a:solidFill>
                  <a:srgbClr val="000000"/>
                </a:solidFill>
                <a:latin typeface="Museo Moderno Bold"/>
                <a:ea typeface="Museo Moderno Bold"/>
                <a:cs typeface="Museo Moderno Bold"/>
                <a:sym typeface="Museo Moderno Bold"/>
              </a:rPr>
              <a:t>What Does This Mean?</a:t>
            </a:r>
          </a:p>
        </p:txBody>
      </p:sp>
      <p:sp>
        <p:nvSpPr>
          <p:cNvPr id="56" name="TextBox 56"/>
          <p:cNvSpPr txBox="1"/>
          <p:nvPr/>
        </p:nvSpPr>
        <p:spPr>
          <a:xfrm>
            <a:off x="775660" y="7735094"/>
            <a:ext cx="5082302" cy="381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56380" lvl="1" indent="-128190" algn="l">
              <a:lnSpc>
                <a:spcPts val="3314"/>
              </a:lnSpc>
              <a:buFont typeface="Arial"/>
              <a:buChar char="•"/>
            </a:pPr>
            <a:r>
              <a:rPr lang="en-US" sz="1699">
                <a:solidFill>
                  <a:srgbClr val="272525"/>
                </a:solidFill>
                <a:latin typeface="Museo Moderno"/>
                <a:ea typeface="Museo Moderno"/>
                <a:cs typeface="Museo Moderno"/>
                <a:sym typeface="Museo Moderno"/>
              </a:rPr>
              <a:t>Which public transit mode is recovering faster?</a:t>
            </a:r>
          </a:p>
        </p:txBody>
      </p:sp>
      <p:sp>
        <p:nvSpPr>
          <p:cNvPr id="57" name="TextBox 57"/>
          <p:cNvSpPr txBox="1"/>
          <p:nvPr/>
        </p:nvSpPr>
        <p:spPr>
          <a:xfrm>
            <a:off x="775660" y="8117434"/>
            <a:ext cx="4937332" cy="381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56380" lvl="1" indent="-128190" algn="l">
              <a:lnSpc>
                <a:spcPts val="3314"/>
              </a:lnSpc>
              <a:buFont typeface="Arial"/>
              <a:buChar char="•"/>
            </a:pPr>
            <a:r>
              <a:rPr lang="en-US" sz="1699">
                <a:solidFill>
                  <a:srgbClr val="272525"/>
                </a:solidFill>
                <a:latin typeface="Museo Moderno"/>
                <a:ea typeface="Museo Moderno"/>
                <a:cs typeface="Museo Moderno"/>
                <a:sym typeface="Museo Moderno"/>
              </a:rPr>
              <a:t>Which was most affected by the pandemic?</a:t>
            </a:r>
          </a:p>
        </p:txBody>
      </p:sp>
      <p:sp>
        <p:nvSpPr>
          <p:cNvPr id="58" name="TextBox 58"/>
          <p:cNvSpPr txBox="1"/>
          <p:nvPr/>
        </p:nvSpPr>
        <p:spPr>
          <a:xfrm>
            <a:off x="775660" y="8499773"/>
            <a:ext cx="4937332" cy="381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4"/>
              </a:lnSpc>
            </a:pPr>
            <a:r>
              <a:rPr lang="en-US" sz="1699">
                <a:solidFill>
                  <a:srgbClr val="272525"/>
                </a:solidFill>
                <a:latin typeface="Museo Moderno"/>
                <a:ea typeface="Museo Moderno"/>
                <a:cs typeface="Museo Moderno"/>
                <a:sym typeface="Museo Moderno"/>
              </a:rPr>
              <a:t>Impact on </a:t>
            </a:r>
            <a:r>
              <a:rPr lang="en-US" sz="1699">
                <a:solidFill>
                  <a:srgbClr val="4A7DBB"/>
                </a:solidFill>
                <a:latin typeface="Museo Moderno"/>
                <a:ea typeface="Museo Moderno"/>
                <a:cs typeface="Museo Moderno"/>
                <a:sym typeface="Museo Moderno"/>
              </a:rPr>
              <a:t>service planning</a:t>
            </a:r>
            <a:r>
              <a:rPr lang="en-US" sz="1699">
                <a:solidFill>
                  <a:srgbClr val="272525"/>
                </a:solidFill>
                <a:latin typeface="Museo Moderno"/>
                <a:ea typeface="Museo Moderno"/>
                <a:cs typeface="Museo Moderno"/>
                <a:sym typeface="Museo Moderno"/>
              </a:rPr>
              <a:t> and operations</a:t>
            </a:r>
          </a:p>
        </p:txBody>
      </p:sp>
      <p:grpSp>
        <p:nvGrpSpPr>
          <p:cNvPr id="59" name="Group 59"/>
          <p:cNvGrpSpPr/>
          <p:nvPr/>
        </p:nvGrpSpPr>
        <p:grpSpPr>
          <a:xfrm>
            <a:off x="12915900" y="9534525"/>
            <a:ext cx="4114800" cy="547688"/>
            <a:chOff x="0" y="0"/>
            <a:chExt cx="5486400" cy="730250"/>
          </a:xfrm>
        </p:grpSpPr>
        <p:sp>
          <p:nvSpPr>
            <p:cNvPr id="60" name="Freeform 60"/>
            <p:cNvSpPr/>
            <p:nvPr/>
          </p:nvSpPr>
          <p:spPr>
            <a:xfrm>
              <a:off x="0" y="0"/>
              <a:ext cx="5486400" cy="730250"/>
            </a:xfrm>
            <a:custGeom>
              <a:avLst/>
              <a:gdLst/>
              <a:ahLst/>
              <a:cxnLst/>
              <a:rect l="l" t="t" r="r" b="b"/>
              <a:pathLst>
                <a:path w="5486400" h="730250">
                  <a:moveTo>
                    <a:pt x="0" y="0"/>
                  </a:moveTo>
                  <a:lnTo>
                    <a:pt x="5486400" y="0"/>
                  </a:lnTo>
                  <a:lnTo>
                    <a:pt x="54864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1" name="TextBox 61"/>
            <p:cNvSpPr txBox="1"/>
            <p:nvPr/>
          </p:nvSpPr>
          <p:spPr>
            <a:xfrm>
              <a:off x="0" y="-38100"/>
              <a:ext cx="5486400" cy="76835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2160"/>
                </a:lnSpc>
              </a:pPr>
              <a:r>
                <a:rPr lang="en-US" sz="1800">
                  <a:solidFill>
                    <a:srgbClr val="FFFFFF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12  </a:t>
              </a: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r="-17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6067268" y="495320"/>
            <a:ext cx="1926864" cy="956639"/>
            <a:chOff x="0" y="0"/>
            <a:chExt cx="2569152" cy="127551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569210" cy="1275461"/>
            </a:xfrm>
            <a:custGeom>
              <a:avLst/>
              <a:gdLst/>
              <a:ahLst/>
              <a:cxnLst/>
              <a:rect l="l" t="t" r="r" b="b"/>
              <a:pathLst>
                <a:path w="2569210" h="1275461">
                  <a:moveTo>
                    <a:pt x="0" y="0"/>
                  </a:moveTo>
                  <a:lnTo>
                    <a:pt x="2569210" y="0"/>
                  </a:lnTo>
                  <a:lnTo>
                    <a:pt x="2569210" y="1275461"/>
                  </a:lnTo>
                  <a:lnTo>
                    <a:pt x="0" y="12754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2" b="-4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257300" y="9508378"/>
            <a:ext cx="4114800" cy="573834"/>
            <a:chOff x="0" y="0"/>
            <a:chExt cx="5486400" cy="76511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486400" cy="765175"/>
            </a:xfrm>
            <a:custGeom>
              <a:avLst/>
              <a:gdLst/>
              <a:ahLst/>
              <a:cxnLst/>
              <a:rect l="l" t="t" r="r" b="b"/>
              <a:pathLst>
                <a:path w="5486400" h="765175">
                  <a:moveTo>
                    <a:pt x="0" y="0"/>
                  </a:moveTo>
                  <a:lnTo>
                    <a:pt x="5486400" y="0"/>
                  </a:lnTo>
                  <a:lnTo>
                    <a:pt x="5486400" y="765175"/>
                  </a:lnTo>
                  <a:lnTo>
                    <a:pt x="0" y="765175"/>
                  </a:lnTo>
                  <a:close/>
                </a:path>
              </a:pathLst>
            </a:custGeom>
            <a:solidFill>
              <a:srgbClr val="1869A6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39976" y="0"/>
            <a:ext cx="2234648" cy="2079956"/>
            <a:chOff x="0" y="0"/>
            <a:chExt cx="2979530" cy="277327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979547" cy="2773299"/>
            </a:xfrm>
            <a:custGeom>
              <a:avLst/>
              <a:gdLst/>
              <a:ahLst/>
              <a:cxnLst/>
              <a:rect l="l" t="t" r="r" b="b"/>
              <a:pathLst>
                <a:path w="2979547" h="2773299">
                  <a:moveTo>
                    <a:pt x="0" y="0"/>
                  </a:moveTo>
                  <a:lnTo>
                    <a:pt x="2979547" y="0"/>
                  </a:lnTo>
                  <a:lnTo>
                    <a:pt x="2979547" y="2773299"/>
                  </a:lnTo>
                  <a:lnTo>
                    <a:pt x="0" y="27732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b="-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6461284" y="9516022"/>
            <a:ext cx="699135" cy="647885"/>
            <a:chOff x="0" y="0"/>
            <a:chExt cx="932180" cy="863846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932180" cy="863854"/>
            </a:xfrm>
            <a:custGeom>
              <a:avLst/>
              <a:gdLst/>
              <a:ahLst/>
              <a:cxnLst/>
              <a:rect l="l" t="t" r="r" b="b"/>
              <a:pathLst>
                <a:path w="932180" h="863854">
                  <a:moveTo>
                    <a:pt x="0" y="0"/>
                  </a:moveTo>
                  <a:lnTo>
                    <a:pt x="932180" y="0"/>
                  </a:lnTo>
                  <a:lnTo>
                    <a:pt x="932180" y="863854"/>
                  </a:lnTo>
                  <a:lnTo>
                    <a:pt x="0" y="863854"/>
                  </a:lnTo>
                  <a:close/>
                </a:path>
              </a:pathLst>
            </a:custGeom>
            <a:solidFill>
              <a:srgbClr val="1869A6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16067268" y="495320"/>
            <a:ext cx="1926864" cy="956639"/>
            <a:chOff x="0" y="0"/>
            <a:chExt cx="2569152" cy="127551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569210" cy="1275461"/>
            </a:xfrm>
            <a:custGeom>
              <a:avLst/>
              <a:gdLst/>
              <a:ahLst/>
              <a:cxnLst/>
              <a:rect l="l" t="t" r="r" b="b"/>
              <a:pathLst>
                <a:path w="2569210" h="1275461">
                  <a:moveTo>
                    <a:pt x="0" y="0"/>
                  </a:moveTo>
                  <a:lnTo>
                    <a:pt x="2569210" y="0"/>
                  </a:lnTo>
                  <a:lnTo>
                    <a:pt x="2569210" y="1275461"/>
                  </a:lnTo>
                  <a:lnTo>
                    <a:pt x="0" y="12754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2" b="-4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4" name="Group 14"/>
          <p:cNvGrpSpPr>
            <a:grpSpLocks noChangeAspect="1"/>
          </p:cNvGrpSpPr>
          <p:nvPr/>
        </p:nvGrpSpPr>
        <p:grpSpPr>
          <a:xfrm>
            <a:off x="139976" y="0"/>
            <a:ext cx="2234648" cy="2079956"/>
            <a:chOff x="0" y="0"/>
            <a:chExt cx="2979530" cy="2773274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979547" cy="2773299"/>
            </a:xfrm>
            <a:custGeom>
              <a:avLst/>
              <a:gdLst/>
              <a:ahLst/>
              <a:cxnLst/>
              <a:rect l="l" t="t" r="r" b="b"/>
              <a:pathLst>
                <a:path w="2979547" h="2773299">
                  <a:moveTo>
                    <a:pt x="0" y="0"/>
                  </a:moveTo>
                  <a:lnTo>
                    <a:pt x="2979547" y="0"/>
                  </a:lnTo>
                  <a:lnTo>
                    <a:pt x="2979547" y="2773299"/>
                  </a:lnTo>
                  <a:lnTo>
                    <a:pt x="0" y="27732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b="-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6" name="Freeform 16"/>
          <p:cNvSpPr/>
          <p:nvPr/>
        </p:nvSpPr>
        <p:spPr>
          <a:xfrm>
            <a:off x="13800644" y="9535277"/>
            <a:ext cx="2345312" cy="609375"/>
          </a:xfrm>
          <a:custGeom>
            <a:avLst/>
            <a:gdLst/>
            <a:ahLst/>
            <a:cxnLst/>
            <a:rect l="l" t="t" r="r" b="b"/>
            <a:pathLst>
              <a:path w="2345312" h="609375">
                <a:moveTo>
                  <a:pt x="0" y="0"/>
                </a:moveTo>
                <a:lnTo>
                  <a:pt x="2345312" y="0"/>
                </a:lnTo>
                <a:lnTo>
                  <a:pt x="2345312" y="609375"/>
                </a:lnTo>
                <a:lnTo>
                  <a:pt x="0" y="60937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7" name="Group 17"/>
          <p:cNvGrpSpPr/>
          <p:nvPr/>
        </p:nvGrpSpPr>
        <p:grpSpPr>
          <a:xfrm>
            <a:off x="1257300" y="9534525"/>
            <a:ext cx="4114800" cy="547688"/>
            <a:chOff x="0" y="0"/>
            <a:chExt cx="5486400" cy="73025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5486400" cy="730250"/>
            </a:xfrm>
            <a:custGeom>
              <a:avLst/>
              <a:gdLst/>
              <a:ahLst/>
              <a:cxnLst/>
              <a:rect l="l" t="t" r="r" b="b"/>
              <a:pathLst>
                <a:path w="5486400" h="730250">
                  <a:moveTo>
                    <a:pt x="0" y="0"/>
                  </a:moveTo>
                  <a:lnTo>
                    <a:pt x="5486400" y="0"/>
                  </a:lnTo>
                  <a:lnTo>
                    <a:pt x="54864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5486400" cy="76835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879"/>
                </a:lnSpc>
              </a:pPr>
              <a:r>
                <a:rPr lang="en-US" sz="2400">
                  <a:solidFill>
                    <a:srgbClr val="FFFFFF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11/29/25</a:t>
              </a:r>
            </a:p>
          </p:txBody>
        </p:sp>
      </p:grpSp>
      <p:grpSp>
        <p:nvGrpSpPr>
          <p:cNvPr id="20" name="Group 20"/>
          <p:cNvGrpSpPr>
            <a:grpSpLocks noChangeAspect="1"/>
          </p:cNvGrpSpPr>
          <p:nvPr/>
        </p:nvGrpSpPr>
        <p:grpSpPr>
          <a:xfrm>
            <a:off x="1028700" y="2087074"/>
            <a:ext cx="4779019" cy="7171226"/>
            <a:chOff x="0" y="0"/>
            <a:chExt cx="9144000" cy="13721160"/>
          </a:xfrm>
        </p:grpSpPr>
        <p:sp>
          <p:nvSpPr>
            <p:cNvPr id="21" name="Freeform 21" descr="preencoded.png"/>
            <p:cNvSpPr/>
            <p:nvPr/>
          </p:nvSpPr>
          <p:spPr>
            <a:xfrm>
              <a:off x="0" y="0"/>
              <a:ext cx="9144000" cy="13721207"/>
            </a:xfrm>
            <a:custGeom>
              <a:avLst/>
              <a:gdLst/>
              <a:ahLst/>
              <a:cxnLst/>
              <a:rect l="l" t="t" r="r" b="b"/>
              <a:pathLst>
                <a:path w="9144000" h="13721207">
                  <a:moveTo>
                    <a:pt x="0" y="0"/>
                  </a:moveTo>
                  <a:lnTo>
                    <a:pt x="9144000" y="0"/>
                  </a:lnTo>
                  <a:lnTo>
                    <a:pt x="9144000" y="13721207"/>
                  </a:lnTo>
                  <a:lnTo>
                    <a:pt x="0" y="137212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r="-37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7090290" y="843700"/>
            <a:ext cx="8312498" cy="17526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99"/>
              </a:lnSpc>
            </a:pPr>
            <a:r>
              <a:rPr lang="en-US" sz="4812" b="1">
                <a:solidFill>
                  <a:srgbClr val="000000"/>
                </a:solidFill>
                <a:latin typeface="Museo Moderno Bold"/>
                <a:ea typeface="Museo Moderno Bold"/>
                <a:cs typeface="Museo Moderno Bold"/>
                <a:sym typeface="Museo Moderno Bold"/>
              </a:rPr>
              <a:t>Modal Recovery: Bridges and Tunnels / Car Behavior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9738150" y="2405792"/>
            <a:ext cx="4389477" cy="17335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474"/>
              </a:lnSpc>
            </a:pPr>
            <a:r>
              <a:rPr lang="en-US" sz="9624" b="1">
                <a:solidFill>
                  <a:srgbClr val="000000"/>
                </a:solidFill>
                <a:latin typeface="Museo Moderno Bold"/>
                <a:ea typeface="Museo Moderno Bold"/>
                <a:cs typeface="Museo Moderno Bold"/>
                <a:sym typeface="Museo Moderno Bold"/>
              </a:rPr>
              <a:t>93.36%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7090290" y="4186977"/>
            <a:ext cx="5357932" cy="5238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49"/>
              </a:lnSpc>
            </a:pPr>
            <a:r>
              <a:rPr lang="en-US" sz="2874" b="1">
                <a:solidFill>
                  <a:srgbClr val="000000"/>
                </a:solidFill>
                <a:latin typeface="Museo Moderno Bold"/>
                <a:ea typeface="Museo Moderno Bold"/>
                <a:cs typeface="Museo Moderno Bold"/>
                <a:sym typeface="Museo Moderno Bold"/>
              </a:rPr>
              <a:t>Bridges and Tunnels Recovery</a:t>
            </a:r>
          </a:p>
        </p:txBody>
      </p:sp>
      <p:grpSp>
        <p:nvGrpSpPr>
          <p:cNvPr id="25" name="Group 25"/>
          <p:cNvGrpSpPr/>
          <p:nvPr/>
        </p:nvGrpSpPr>
        <p:grpSpPr>
          <a:xfrm>
            <a:off x="7090290" y="4948981"/>
            <a:ext cx="4743301" cy="2234356"/>
            <a:chOff x="0" y="0"/>
            <a:chExt cx="6324402" cy="2979142"/>
          </a:xfrm>
        </p:grpSpPr>
        <p:sp>
          <p:nvSpPr>
            <p:cNvPr id="26" name="Freeform 26"/>
            <p:cNvSpPr/>
            <p:nvPr/>
          </p:nvSpPr>
          <p:spPr>
            <a:xfrm>
              <a:off x="7874" y="7874"/>
              <a:ext cx="6308598" cy="2963291"/>
            </a:xfrm>
            <a:custGeom>
              <a:avLst/>
              <a:gdLst/>
              <a:ahLst/>
              <a:cxnLst/>
              <a:rect l="l" t="t" r="r" b="b"/>
              <a:pathLst>
                <a:path w="6308598" h="2963291">
                  <a:moveTo>
                    <a:pt x="0" y="137795"/>
                  </a:moveTo>
                  <a:cubicBezTo>
                    <a:pt x="0" y="61722"/>
                    <a:pt x="61849" y="0"/>
                    <a:pt x="138176" y="0"/>
                  </a:cubicBezTo>
                  <a:lnTo>
                    <a:pt x="6170549" y="0"/>
                  </a:lnTo>
                  <a:cubicBezTo>
                    <a:pt x="6246876" y="0"/>
                    <a:pt x="6308598" y="61595"/>
                    <a:pt x="6308598" y="137668"/>
                  </a:cubicBezTo>
                  <a:lnTo>
                    <a:pt x="6308598" y="2825623"/>
                  </a:lnTo>
                  <a:cubicBezTo>
                    <a:pt x="6308598" y="2901696"/>
                    <a:pt x="6246749" y="2963291"/>
                    <a:pt x="6170549" y="2963291"/>
                  </a:cubicBezTo>
                  <a:lnTo>
                    <a:pt x="138176" y="2963291"/>
                  </a:lnTo>
                  <a:cubicBezTo>
                    <a:pt x="61849" y="2963291"/>
                    <a:pt x="127" y="2901696"/>
                    <a:pt x="0" y="2825623"/>
                  </a:cubicBezTo>
                  <a:close/>
                </a:path>
              </a:pathLst>
            </a:custGeom>
            <a:solidFill>
              <a:srgbClr val="CEFDEE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27"/>
            <p:cNvSpPr/>
            <p:nvPr/>
          </p:nvSpPr>
          <p:spPr>
            <a:xfrm>
              <a:off x="0" y="0"/>
              <a:ext cx="6324473" cy="2979166"/>
            </a:xfrm>
            <a:custGeom>
              <a:avLst/>
              <a:gdLst/>
              <a:ahLst/>
              <a:cxnLst/>
              <a:rect l="l" t="t" r="r" b="b"/>
              <a:pathLst>
                <a:path w="6324473" h="2979166">
                  <a:moveTo>
                    <a:pt x="0" y="145669"/>
                  </a:moveTo>
                  <a:cubicBezTo>
                    <a:pt x="0" y="65151"/>
                    <a:pt x="65405" y="0"/>
                    <a:pt x="146050" y="0"/>
                  </a:cubicBezTo>
                  <a:lnTo>
                    <a:pt x="6178423" y="0"/>
                  </a:lnTo>
                  <a:lnTo>
                    <a:pt x="6178423" y="7874"/>
                  </a:lnTo>
                  <a:lnTo>
                    <a:pt x="6178423" y="0"/>
                  </a:lnTo>
                  <a:cubicBezTo>
                    <a:pt x="6259068" y="0"/>
                    <a:pt x="6324473" y="65151"/>
                    <a:pt x="6324473" y="145669"/>
                  </a:cubicBezTo>
                  <a:lnTo>
                    <a:pt x="6316599" y="145669"/>
                  </a:lnTo>
                  <a:lnTo>
                    <a:pt x="6324473" y="145669"/>
                  </a:lnTo>
                  <a:lnTo>
                    <a:pt x="6324473" y="2833497"/>
                  </a:lnTo>
                  <a:lnTo>
                    <a:pt x="6316599" y="2833497"/>
                  </a:lnTo>
                  <a:lnTo>
                    <a:pt x="6324473" y="2833497"/>
                  </a:lnTo>
                  <a:cubicBezTo>
                    <a:pt x="6324473" y="2914015"/>
                    <a:pt x="6259068" y="2979166"/>
                    <a:pt x="6178423" y="2979166"/>
                  </a:cubicBezTo>
                  <a:lnTo>
                    <a:pt x="6178423" y="2971292"/>
                  </a:lnTo>
                  <a:lnTo>
                    <a:pt x="6178423" y="2979166"/>
                  </a:lnTo>
                  <a:lnTo>
                    <a:pt x="146050" y="2979166"/>
                  </a:lnTo>
                  <a:lnTo>
                    <a:pt x="146050" y="2971292"/>
                  </a:lnTo>
                  <a:lnTo>
                    <a:pt x="146050" y="2979166"/>
                  </a:lnTo>
                  <a:cubicBezTo>
                    <a:pt x="65405" y="2979166"/>
                    <a:pt x="0" y="2914015"/>
                    <a:pt x="0" y="2833497"/>
                  </a:cubicBezTo>
                  <a:lnTo>
                    <a:pt x="0" y="145669"/>
                  </a:lnTo>
                  <a:lnTo>
                    <a:pt x="7874" y="145669"/>
                  </a:lnTo>
                  <a:lnTo>
                    <a:pt x="0" y="145669"/>
                  </a:lnTo>
                  <a:moveTo>
                    <a:pt x="15875" y="145669"/>
                  </a:moveTo>
                  <a:lnTo>
                    <a:pt x="15875" y="2833497"/>
                  </a:lnTo>
                  <a:lnTo>
                    <a:pt x="7874" y="2833497"/>
                  </a:lnTo>
                  <a:lnTo>
                    <a:pt x="15748" y="2833497"/>
                  </a:lnTo>
                  <a:cubicBezTo>
                    <a:pt x="15748" y="2905125"/>
                    <a:pt x="74041" y="2963291"/>
                    <a:pt x="145923" y="2963291"/>
                  </a:cubicBezTo>
                  <a:lnTo>
                    <a:pt x="6178423" y="2963291"/>
                  </a:lnTo>
                  <a:cubicBezTo>
                    <a:pt x="6250305" y="2963291"/>
                    <a:pt x="6308598" y="2905125"/>
                    <a:pt x="6308598" y="2833497"/>
                  </a:cubicBezTo>
                  <a:lnTo>
                    <a:pt x="6308598" y="145669"/>
                  </a:lnTo>
                  <a:cubicBezTo>
                    <a:pt x="6308598" y="74041"/>
                    <a:pt x="6250305" y="15875"/>
                    <a:pt x="6178423" y="15875"/>
                  </a:cubicBezTo>
                  <a:lnTo>
                    <a:pt x="146050" y="15875"/>
                  </a:lnTo>
                  <a:lnTo>
                    <a:pt x="146050" y="7874"/>
                  </a:lnTo>
                  <a:lnTo>
                    <a:pt x="146050" y="15875"/>
                  </a:lnTo>
                  <a:cubicBezTo>
                    <a:pt x="74168" y="15875"/>
                    <a:pt x="15875" y="74041"/>
                    <a:pt x="15875" y="145669"/>
                  </a:cubicBezTo>
                  <a:close/>
                </a:path>
              </a:pathLst>
            </a:custGeom>
            <a:solidFill>
              <a:srgbClr val="B4E3D4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7351633" y="5143648"/>
            <a:ext cx="3901202" cy="4191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99"/>
              </a:lnSpc>
            </a:pPr>
            <a:r>
              <a:rPr lang="en-US" sz="2375" b="1">
                <a:solidFill>
                  <a:srgbClr val="272525"/>
                </a:solidFill>
                <a:latin typeface="Museo Moderno Bold"/>
                <a:ea typeface="Museo Moderno Bold"/>
                <a:cs typeface="Museo Moderno Bold"/>
                <a:sym typeface="Museo Moderno Bold"/>
              </a:rPr>
              <a:t>Strong Shift Towards Cars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7351633" y="5608588"/>
            <a:ext cx="4220616" cy="13239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74"/>
              </a:lnSpc>
            </a:pPr>
            <a:r>
              <a:rPr lang="en-US" sz="1874">
                <a:solidFill>
                  <a:srgbClr val="272525"/>
                </a:solidFill>
                <a:latin typeface="Museo Moderno"/>
                <a:ea typeface="Museo Moderno"/>
                <a:cs typeface="Museo Moderno"/>
                <a:sym typeface="Museo Moderno"/>
              </a:rPr>
              <a:t>High recovery (~93%+) indicates a strong preference for car use after COVID.</a:t>
            </a:r>
          </a:p>
        </p:txBody>
      </p:sp>
      <p:grpSp>
        <p:nvGrpSpPr>
          <p:cNvPr id="30" name="Group 30"/>
          <p:cNvGrpSpPr/>
          <p:nvPr/>
        </p:nvGrpSpPr>
        <p:grpSpPr>
          <a:xfrm>
            <a:off x="12067550" y="4948981"/>
            <a:ext cx="4743301" cy="2234356"/>
            <a:chOff x="0" y="0"/>
            <a:chExt cx="6324402" cy="2979142"/>
          </a:xfrm>
        </p:grpSpPr>
        <p:sp>
          <p:nvSpPr>
            <p:cNvPr id="31" name="Freeform 31"/>
            <p:cNvSpPr/>
            <p:nvPr/>
          </p:nvSpPr>
          <p:spPr>
            <a:xfrm>
              <a:off x="7874" y="7874"/>
              <a:ext cx="6308598" cy="2963291"/>
            </a:xfrm>
            <a:custGeom>
              <a:avLst/>
              <a:gdLst/>
              <a:ahLst/>
              <a:cxnLst/>
              <a:rect l="l" t="t" r="r" b="b"/>
              <a:pathLst>
                <a:path w="6308598" h="2963291">
                  <a:moveTo>
                    <a:pt x="0" y="137795"/>
                  </a:moveTo>
                  <a:cubicBezTo>
                    <a:pt x="0" y="61722"/>
                    <a:pt x="61849" y="0"/>
                    <a:pt x="138176" y="0"/>
                  </a:cubicBezTo>
                  <a:lnTo>
                    <a:pt x="6170549" y="0"/>
                  </a:lnTo>
                  <a:cubicBezTo>
                    <a:pt x="6246876" y="0"/>
                    <a:pt x="6308598" y="61595"/>
                    <a:pt x="6308598" y="137668"/>
                  </a:cubicBezTo>
                  <a:lnTo>
                    <a:pt x="6308598" y="2825623"/>
                  </a:lnTo>
                  <a:cubicBezTo>
                    <a:pt x="6308598" y="2901696"/>
                    <a:pt x="6246749" y="2963291"/>
                    <a:pt x="6170549" y="2963291"/>
                  </a:cubicBezTo>
                  <a:lnTo>
                    <a:pt x="138176" y="2963291"/>
                  </a:lnTo>
                  <a:cubicBezTo>
                    <a:pt x="61849" y="2963291"/>
                    <a:pt x="127" y="2901696"/>
                    <a:pt x="0" y="2825623"/>
                  </a:cubicBezTo>
                  <a:close/>
                </a:path>
              </a:pathLst>
            </a:custGeom>
            <a:solidFill>
              <a:srgbClr val="CEFDEE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32"/>
            <p:cNvSpPr/>
            <p:nvPr/>
          </p:nvSpPr>
          <p:spPr>
            <a:xfrm>
              <a:off x="0" y="0"/>
              <a:ext cx="6324473" cy="2979166"/>
            </a:xfrm>
            <a:custGeom>
              <a:avLst/>
              <a:gdLst/>
              <a:ahLst/>
              <a:cxnLst/>
              <a:rect l="l" t="t" r="r" b="b"/>
              <a:pathLst>
                <a:path w="6324473" h="2979166">
                  <a:moveTo>
                    <a:pt x="0" y="145669"/>
                  </a:moveTo>
                  <a:cubicBezTo>
                    <a:pt x="0" y="65151"/>
                    <a:pt x="65405" y="0"/>
                    <a:pt x="146050" y="0"/>
                  </a:cubicBezTo>
                  <a:lnTo>
                    <a:pt x="6178423" y="0"/>
                  </a:lnTo>
                  <a:lnTo>
                    <a:pt x="6178423" y="7874"/>
                  </a:lnTo>
                  <a:lnTo>
                    <a:pt x="6178423" y="0"/>
                  </a:lnTo>
                  <a:cubicBezTo>
                    <a:pt x="6259068" y="0"/>
                    <a:pt x="6324473" y="65151"/>
                    <a:pt x="6324473" y="145669"/>
                  </a:cubicBezTo>
                  <a:lnTo>
                    <a:pt x="6316599" y="145669"/>
                  </a:lnTo>
                  <a:lnTo>
                    <a:pt x="6324473" y="145669"/>
                  </a:lnTo>
                  <a:lnTo>
                    <a:pt x="6324473" y="2833497"/>
                  </a:lnTo>
                  <a:lnTo>
                    <a:pt x="6316599" y="2833497"/>
                  </a:lnTo>
                  <a:lnTo>
                    <a:pt x="6324473" y="2833497"/>
                  </a:lnTo>
                  <a:cubicBezTo>
                    <a:pt x="6324473" y="2914015"/>
                    <a:pt x="6259068" y="2979166"/>
                    <a:pt x="6178423" y="2979166"/>
                  </a:cubicBezTo>
                  <a:lnTo>
                    <a:pt x="6178423" y="2971292"/>
                  </a:lnTo>
                  <a:lnTo>
                    <a:pt x="6178423" y="2979166"/>
                  </a:lnTo>
                  <a:lnTo>
                    <a:pt x="146050" y="2979166"/>
                  </a:lnTo>
                  <a:lnTo>
                    <a:pt x="146050" y="2971292"/>
                  </a:lnTo>
                  <a:lnTo>
                    <a:pt x="146050" y="2979166"/>
                  </a:lnTo>
                  <a:cubicBezTo>
                    <a:pt x="65405" y="2979166"/>
                    <a:pt x="0" y="2914015"/>
                    <a:pt x="0" y="2833497"/>
                  </a:cubicBezTo>
                  <a:lnTo>
                    <a:pt x="0" y="145669"/>
                  </a:lnTo>
                  <a:lnTo>
                    <a:pt x="7874" y="145669"/>
                  </a:lnTo>
                  <a:lnTo>
                    <a:pt x="0" y="145669"/>
                  </a:lnTo>
                  <a:moveTo>
                    <a:pt x="15875" y="145669"/>
                  </a:moveTo>
                  <a:lnTo>
                    <a:pt x="15875" y="2833497"/>
                  </a:lnTo>
                  <a:lnTo>
                    <a:pt x="7874" y="2833497"/>
                  </a:lnTo>
                  <a:lnTo>
                    <a:pt x="15748" y="2833497"/>
                  </a:lnTo>
                  <a:cubicBezTo>
                    <a:pt x="15748" y="2905125"/>
                    <a:pt x="74041" y="2963291"/>
                    <a:pt x="145923" y="2963291"/>
                  </a:cubicBezTo>
                  <a:lnTo>
                    <a:pt x="6178423" y="2963291"/>
                  </a:lnTo>
                  <a:cubicBezTo>
                    <a:pt x="6250305" y="2963291"/>
                    <a:pt x="6308598" y="2905125"/>
                    <a:pt x="6308598" y="2833497"/>
                  </a:cubicBezTo>
                  <a:lnTo>
                    <a:pt x="6308598" y="145669"/>
                  </a:lnTo>
                  <a:cubicBezTo>
                    <a:pt x="6308598" y="74041"/>
                    <a:pt x="6250305" y="15875"/>
                    <a:pt x="6178423" y="15875"/>
                  </a:cubicBezTo>
                  <a:lnTo>
                    <a:pt x="146050" y="15875"/>
                  </a:lnTo>
                  <a:lnTo>
                    <a:pt x="146050" y="7874"/>
                  </a:lnTo>
                  <a:lnTo>
                    <a:pt x="146050" y="15875"/>
                  </a:lnTo>
                  <a:cubicBezTo>
                    <a:pt x="74168" y="15875"/>
                    <a:pt x="15875" y="74041"/>
                    <a:pt x="15875" y="145669"/>
                  </a:cubicBezTo>
                  <a:close/>
                </a:path>
              </a:pathLst>
            </a:custGeom>
            <a:solidFill>
              <a:srgbClr val="B4E3D4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3" name="TextBox 33"/>
          <p:cNvSpPr txBox="1"/>
          <p:nvPr/>
        </p:nvSpPr>
        <p:spPr>
          <a:xfrm>
            <a:off x="12328892" y="5143648"/>
            <a:ext cx="2576632" cy="4191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99"/>
              </a:lnSpc>
            </a:pPr>
            <a:r>
              <a:rPr lang="en-US" sz="2375" b="1">
                <a:solidFill>
                  <a:srgbClr val="272525"/>
                </a:solidFill>
                <a:latin typeface="Museo Moderno Bold"/>
                <a:ea typeface="Museo Moderno Bold"/>
                <a:cs typeface="Museo Moderno Bold"/>
                <a:sym typeface="Museo Moderno Bold"/>
              </a:rPr>
              <a:t>Possible Reasons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2328892" y="5608588"/>
            <a:ext cx="4220616" cy="8667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74"/>
              </a:lnSpc>
            </a:pPr>
            <a:r>
              <a:rPr lang="en-US" sz="1874">
                <a:solidFill>
                  <a:srgbClr val="272525"/>
                </a:solidFill>
                <a:latin typeface="Museo Moderno"/>
                <a:ea typeface="Museo Moderno"/>
                <a:cs typeface="Museo Moderno"/>
                <a:sym typeface="Museo Moderno"/>
              </a:rPr>
              <a:t>Perceived safety, comfort, flexibility in personal travel.</a:t>
            </a:r>
          </a:p>
        </p:txBody>
      </p:sp>
      <p:grpSp>
        <p:nvGrpSpPr>
          <p:cNvPr id="35" name="Group 35"/>
          <p:cNvGrpSpPr/>
          <p:nvPr/>
        </p:nvGrpSpPr>
        <p:grpSpPr>
          <a:xfrm>
            <a:off x="7090290" y="7417296"/>
            <a:ext cx="9720560" cy="1841004"/>
            <a:chOff x="0" y="0"/>
            <a:chExt cx="12960747" cy="2454672"/>
          </a:xfrm>
        </p:grpSpPr>
        <p:sp>
          <p:nvSpPr>
            <p:cNvPr id="36" name="Freeform 36"/>
            <p:cNvSpPr/>
            <p:nvPr/>
          </p:nvSpPr>
          <p:spPr>
            <a:xfrm>
              <a:off x="7874" y="7874"/>
              <a:ext cx="12944983" cy="2438781"/>
            </a:xfrm>
            <a:custGeom>
              <a:avLst/>
              <a:gdLst/>
              <a:ahLst/>
              <a:cxnLst/>
              <a:rect l="l" t="t" r="r" b="b"/>
              <a:pathLst>
                <a:path w="12944983" h="2438781">
                  <a:moveTo>
                    <a:pt x="0" y="137795"/>
                  </a:moveTo>
                  <a:cubicBezTo>
                    <a:pt x="0" y="61722"/>
                    <a:pt x="62103" y="0"/>
                    <a:pt x="138557" y="0"/>
                  </a:cubicBezTo>
                  <a:lnTo>
                    <a:pt x="12806553" y="0"/>
                  </a:lnTo>
                  <a:cubicBezTo>
                    <a:pt x="12883007" y="0"/>
                    <a:pt x="12944983" y="61722"/>
                    <a:pt x="12944983" y="137668"/>
                  </a:cubicBezTo>
                  <a:lnTo>
                    <a:pt x="12944983" y="2301113"/>
                  </a:lnTo>
                  <a:cubicBezTo>
                    <a:pt x="12944983" y="2377186"/>
                    <a:pt x="12883007" y="2438781"/>
                    <a:pt x="12806553" y="2438781"/>
                  </a:cubicBezTo>
                  <a:lnTo>
                    <a:pt x="138557" y="2438781"/>
                  </a:lnTo>
                  <a:cubicBezTo>
                    <a:pt x="62103" y="2438781"/>
                    <a:pt x="127" y="2377059"/>
                    <a:pt x="127" y="2301113"/>
                  </a:cubicBezTo>
                  <a:close/>
                </a:path>
              </a:pathLst>
            </a:custGeom>
            <a:solidFill>
              <a:srgbClr val="CEFDEE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Freeform 37"/>
            <p:cNvSpPr/>
            <p:nvPr/>
          </p:nvSpPr>
          <p:spPr>
            <a:xfrm>
              <a:off x="0" y="0"/>
              <a:ext cx="12960858" cy="2454656"/>
            </a:xfrm>
            <a:custGeom>
              <a:avLst/>
              <a:gdLst/>
              <a:ahLst/>
              <a:cxnLst/>
              <a:rect l="l" t="t" r="r" b="b"/>
              <a:pathLst>
                <a:path w="12960858" h="2454656">
                  <a:moveTo>
                    <a:pt x="0" y="145669"/>
                  </a:moveTo>
                  <a:cubicBezTo>
                    <a:pt x="0" y="65151"/>
                    <a:pt x="65532" y="0"/>
                    <a:pt x="146431" y="0"/>
                  </a:cubicBezTo>
                  <a:lnTo>
                    <a:pt x="12814427" y="0"/>
                  </a:lnTo>
                  <a:lnTo>
                    <a:pt x="12814427" y="7874"/>
                  </a:lnTo>
                  <a:lnTo>
                    <a:pt x="12814427" y="0"/>
                  </a:lnTo>
                  <a:cubicBezTo>
                    <a:pt x="12895199" y="0"/>
                    <a:pt x="12960858" y="65151"/>
                    <a:pt x="12960858" y="145669"/>
                  </a:cubicBezTo>
                  <a:lnTo>
                    <a:pt x="12952984" y="145669"/>
                  </a:lnTo>
                  <a:lnTo>
                    <a:pt x="12960858" y="145669"/>
                  </a:lnTo>
                  <a:lnTo>
                    <a:pt x="12960858" y="2308987"/>
                  </a:lnTo>
                  <a:lnTo>
                    <a:pt x="12952984" y="2308987"/>
                  </a:lnTo>
                  <a:lnTo>
                    <a:pt x="12960858" y="2308987"/>
                  </a:lnTo>
                  <a:cubicBezTo>
                    <a:pt x="12960858" y="2389505"/>
                    <a:pt x="12895326" y="2454656"/>
                    <a:pt x="12814427" y="2454656"/>
                  </a:cubicBezTo>
                  <a:lnTo>
                    <a:pt x="12814427" y="2446782"/>
                  </a:lnTo>
                  <a:lnTo>
                    <a:pt x="12814427" y="2454656"/>
                  </a:lnTo>
                  <a:lnTo>
                    <a:pt x="146431" y="2454656"/>
                  </a:lnTo>
                  <a:lnTo>
                    <a:pt x="146431" y="2446782"/>
                  </a:lnTo>
                  <a:lnTo>
                    <a:pt x="146431" y="2454656"/>
                  </a:lnTo>
                  <a:cubicBezTo>
                    <a:pt x="65532" y="2454656"/>
                    <a:pt x="0" y="2389505"/>
                    <a:pt x="0" y="2308987"/>
                  </a:cubicBezTo>
                  <a:lnTo>
                    <a:pt x="0" y="145669"/>
                  </a:lnTo>
                  <a:lnTo>
                    <a:pt x="7874" y="145669"/>
                  </a:lnTo>
                  <a:lnTo>
                    <a:pt x="0" y="145669"/>
                  </a:lnTo>
                  <a:moveTo>
                    <a:pt x="15875" y="145669"/>
                  </a:moveTo>
                  <a:lnTo>
                    <a:pt x="15875" y="2308987"/>
                  </a:lnTo>
                  <a:lnTo>
                    <a:pt x="7874" y="2308987"/>
                  </a:lnTo>
                  <a:lnTo>
                    <a:pt x="15748" y="2308987"/>
                  </a:lnTo>
                  <a:cubicBezTo>
                    <a:pt x="15748" y="2380615"/>
                    <a:pt x="74168" y="2438781"/>
                    <a:pt x="146304" y="2438781"/>
                  </a:cubicBezTo>
                  <a:lnTo>
                    <a:pt x="12814300" y="2438781"/>
                  </a:lnTo>
                  <a:cubicBezTo>
                    <a:pt x="12886436" y="2438781"/>
                    <a:pt x="12944856" y="2380615"/>
                    <a:pt x="12944856" y="2308987"/>
                  </a:cubicBezTo>
                  <a:lnTo>
                    <a:pt x="12944856" y="145669"/>
                  </a:lnTo>
                  <a:cubicBezTo>
                    <a:pt x="12944856" y="74041"/>
                    <a:pt x="12886436" y="15875"/>
                    <a:pt x="12814300" y="15875"/>
                  </a:cubicBezTo>
                  <a:lnTo>
                    <a:pt x="146431" y="15875"/>
                  </a:lnTo>
                  <a:lnTo>
                    <a:pt x="146431" y="7874"/>
                  </a:lnTo>
                  <a:lnTo>
                    <a:pt x="146431" y="15875"/>
                  </a:lnTo>
                  <a:cubicBezTo>
                    <a:pt x="74295" y="15875"/>
                    <a:pt x="15875" y="74041"/>
                    <a:pt x="15875" y="145669"/>
                  </a:cubicBezTo>
                  <a:close/>
                </a:path>
              </a:pathLst>
            </a:custGeom>
            <a:solidFill>
              <a:srgbClr val="B4E3D4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8" name="TextBox 38"/>
          <p:cNvSpPr txBox="1"/>
          <p:nvPr/>
        </p:nvSpPr>
        <p:spPr>
          <a:xfrm>
            <a:off x="7351633" y="7611963"/>
            <a:ext cx="1411367" cy="4376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599"/>
              </a:lnSpc>
            </a:pPr>
            <a:r>
              <a:rPr lang="en-US" sz="2375" b="1" dirty="0">
                <a:solidFill>
                  <a:srgbClr val="272525"/>
                </a:solidFill>
                <a:latin typeface="Museo Moderno Bold"/>
                <a:ea typeface="Museo Moderno Bold"/>
                <a:cs typeface="Museo Moderno Bold"/>
                <a:sym typeface="Museo Moderno Bold"/>
              </a:rPr>
              <a:t>Impacts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7351633" y="8076902"/>
            <a:ext cx="9197876" cy="8667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74"/>
              </a:lnSpc>
            </a:pPr>
            <a:r>
              <a:rPr lang="en-US" sz="1874">
                <a:solidFill>
                  <a:srgbClr val="272525"/>
                </a:solidFill>
                <a:latin typeface="Museo Moderno"/>
                <a:ea typeface="Museo Moderno"/>
                <a:cs typeface="Museo Moderno"/>
                <a:sym typeface="Museo Moderno"/>
              </a:rPr>
              <a:t>Traffic congestion, environmental impact, need for incentives to return to public transport.</a:t>
            </a:r>
          </a:p>
        </p:txBody>
      </p:sp>
      <p:grpSp>
        <p:nvGrpSpPr>
          <p:cNvPr id="40" name="Group 40"/>
          <p:cNvGrpSpPr/>
          <p:nvPr/>
        </p:nvGrpSpPr>
        <p:grpSpPr>
          <a:xfrm>
            <a:off x="12915900" y="9534525"/>
            <a:ext cx="4114800" cy="547688"/>
            <a:chOff x="0" y="0"/>
            <a:chExt cx="5486400" cy="730250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5486400" cy="730250"/>
            </a:xfrm>
            <a:custGeom>
              <a:avLst/>
              <a:gdLst/>
              <a:ahLst/>
              <a:cxnLst/>
              <a:rect l="l" t="t" r="r" b="b"/>
              <a:pathLst>
                <a:path w="5486400" h="730250">
                  <a:moveTo>
                    <a:pt x="0" y="0"/>
                  </a:moveTo>
                  <a:lnTo>
                    <a:pt x="5486400" y="0"/>
                  </a:lnTo>
                  <a:lnTo>
                    <a:pt x="54864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TextBox 42"/>
            <p:cNvSpPr txBox="1"/>
            <p:nvPr/>
          </p:nvSpPr>
          <p:spPr>
            <a:xfrm>
              <a:off x="0" y="-38100"/>
              <a:ext cx="5486400" cy="76835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2160"/>
                </a:lnSpc>
              </a:pPr>
              <a:r>
                <a:rPr lang="en-US" sz="1800">
                  <a:solidFill>
                    <a:srgbClr val="FFFFFF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13  </a:t>
              </a: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r="-17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6067268" y="495320"/>
            <a:ext cx="1926864" cy="956639"/>
            <a:chOff x="0" y="0"/>
            <a:chExt cx="2569152" cy="127551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569210" cy="1275461"/>
            </a:xfrm>
            <a:custGeom>
              <a:avLst/>
              <a:gdLst/>
              <a:ahLst/>
              <a:cxnLst/>
              <a:rect l="l" t="t" r="r" b="b"/>
              <a:pathLst>
                <a:path w="2569210" h="1275461">
                  <a:moveTo>
                    <a:pt x="0" y="0"/>
                  </a:moveTo>
                  <a:lnTo>
                    <a:pt x="2569210" y="0"/>
                  </a:lnTo>
                  <a:lnTo>
                    <a:pt x="2569210" y="1275461"/>
                  </a:lnTo>
                  <a:lnTo>
                    <a:pt x="0" y="12754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2" b="-4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257300" y="9508378"/>
            <a:ext cx="4114800" cy="573834"/>
            <a:chOff x="0" y="0"/>
            <a:chExt cx="5486400" cy="76511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486400" cy="765175"/>
            </a:xfrm>
            <a:custGeom>
              <a:avLst/>
              <a:gdLst/>
              <a:ahLst/>
              <a:cxnLst/>
              <a:rect l="l" t="t" r="r" b="b"/>
              <a:pathLst>
                <a:path w="5486400" h="765175">
                  <a:moveTo>
                    <a:pt x="0" y="0"/>
                  </a:moveTo>
                  <a:lnTo>
                    <a:pt x="5486400" y="0"/>
                  </a:lnTo>
                  <a:lnTo>
                    <a:pt x="5486400" y="765175"/>
                  </a:lnTo>
                  <a:lnTo>
                    <a:pt x="0" y="765175"/>
                  </a:lnTo>
                  <a:close/>
                </a:path>
              </a:pathLst>
            </a:custGeom>
            <a:solidFill>
              <a:srgbClr val="1869A6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39976" y="0"/>
            <a:ext cx="2234648" cy="2079956"/>
            <a:chOff x="0" y="0"/>
            <a:chExt cx="2979530" cy="277327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979547" cy="2773299"/>
            </a:xfrm>
            <a:custGeom>
              <a:avLst/>
              <a:gdLst/>
              <a:ahLst/>
              <a:cxnLst/>
              <a:rect l="l" t="t" r="r" b="b"/>
              <a:pathLst>
                <a:path w="2979547" h="2773299">
                  <a:moveTo>
                    <a:pt x="0" y="0"/>
                  </a:moveTo>
                  <a:lnTo>
                    <a:pt x="2979547" y="0"/>
                  </a:lnTo>
                  <a:lnTo>
                    <a:pt x="2979547" y="2773299"/>
                  </a:lnTo>
                  <a:lnTo>
                    <a:pt x="0" y="27732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b="-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6461284" y="9516022"/>
            <a:ext cx="699135" cy="647885"/>
            <a:chOff x="0" y="0"/>
            <a:chExt cx="932180" cy="863846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932180" cy="863854"/>
            </a:xfrm>
            <a:custGeom>
              <a:avLst/>
              <a:gdLst/>
              <a:ahLst/>
              <a:cxnLst/>
              <a:rect l="l" t="t" r="r" b="b"/>
              <a:pathLst>
                <a:path w="932180" h="863854">
                  <a:moveTo>
                    <a:pt x="0" y="0"/>
                  </a:moveTo>
                  <a:lnTo>
                    <a:pt x="932180" y="0"/>
                  </a:lnTo>
                  <a:lnTo>
                    <a:pt x="932180" y="863854"/>
                  </a:lnTo>
                  <a:lnTo>
                    <a:pt x="0" y="863854"/>
                  </a:lnTo>
                  <a:close/>
                </a:path>
              </a:pathLst>
            </a:custGeom>
            <a:solidFill>
              <a:srgbClr val="1869A6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16067268" y="495320"/>
            <a:ext cx="1926864" cy="956639"/>
            <a:chOff x="0" y="0"/>
            <a:chExt cx="2569152" cy="127551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569210" cy="1275461"/>
            </a:xfrm>
            <a:custGeom>
              <a:avLst/>
              <a:gdLst/>
              <a:ahLst/>
              <a:cxnLst/>
              <a:rect l="l" t="t" r="r" b="b"/>
              <a:pathLst>
                <a:path w="2569210" h="1275461">
                  <a:moveTo>
                    <a:pt x="0" y="0"/>
                  </a:moveTo>
                  <a:lnTo>
                    <a:pt x="2569210" y="0"/>
                  </a:lnTo>
                  <a:lnTo>
                    <a:pt x="2569210" y="1275461"/>
                  </a:lnTo>
                  <a:lnTo>
                    <a:pt x="0" y="12754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2" b="-4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4" name="Group 14"/>
          <p:cNvGrpSpPr>
            <a:grpSpLocks noChangeAspect="1"/>
          </p:cNvGrpSpPr>
          <p:nvPr/>
        </p:nvGrpSpPr>
        <p:grpSpPr>
          <a:xfrm>
            <a:off x="139976" y="0"/>
            <a:ext cx="2234648" cy="2079956"/>
            <a:chOff x="0" y="0"/>
            <a:chExt cx="2979530" cy="2773274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979547" cy="2773299"/>
            </a:xfrm>
            <a:custGeom>
              <a:avLst/>
              <a:gdLst/>
              <a:ahLst/>
              <a:cxnLst/>
              <a:rect l="l" t="t" r="r" b="b"/>
              <a:pathLst>
                <a:path w="2979547" h="2773299">
                  <a:moveTo>
                    <a:pt x="0" y="0"/>
                  </a:moveTo>
                  <a:lnTo>
                    <a:pt x="2979547" y="0"/>
                  </a:lnTo>
                  <a:lnTo>
                    <a:pt x="2979547" y="2773299"/>
                  </a:lnTo>
                  <a:lnTo>
                    <a:pt x="0" y="27732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b="-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6" name="Freeform 16"/>
          <p:cNvSpPr/>
          <p:nvPr/>
        </p:nvSpPr>
        <p:spPr>
          <a:xfrm>
            <a:off x="13800644" y="9535277"/>
            <a:ext cx="2345312" cy="609375"/>
          </a:xfrm>
          <a:custGeom>
            <a:avLst/>
            <a:gdLst/>
            <a:ahLst/>
            <a:cxnLst/>
            <a:rect l="l" t="t" r="r" b="b"/>
            <a:pathLst>
              <a:path w="2345312" h="609375">
                <a:moveTo>
                  <a:pt x="0" y="0"/>
                </a:moveTo>
                <a:lnTo>
                  <a:pt x="2345312" y="0"/>
                </a:lnTo>
                <a:lnTo>
                  <a:pt x="2345312" y="609375"/>
                </a:lnTo>
                <a:lnTo>
                  <a:pt x="0" y="60937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7" name="Group 17"/>
          <p:cNvGrpSpPr/>
          <p:nvPr/>
        </p:nvGrpSpPr>
        <p:grpSpPr>
          <a:xfrm>
            <a:off x="1257300" y="9534525"/>
            <a:ext cx="4114800" cy="547688"/>
            <a:chOff x="0" y="0"/>
            <a:chExt cx="5486400" cy="73025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5486400" cy="730250"/>
            </a:xfrm>
            <a:custGeom>
              <a:avLst/>
              <a:gdLst/>
              <a:ahLst/>
              <a:cxnLst/>
              <a:rect l="l" t="t" r="r" b="b"/>
              <a:pathLst>
                <a:path w="5486400" h="730250">
                  <a:moveTo>
                    <a:pt x="0" y="0"/>
                  </a:moveTo>
                  <a:lnTo>
                    <a:pt x="5486400" y="0"/>
                  </a:lnTo>
                  <a:lnTo>
                    <a:pt x="54864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5486400" cy="76835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879"/>
                </a:lnSpc>
              </a:pPr>
              <a:r>
                <a:rPr lang="en-US" sz="2400">
                  <a:solidFill>
                    <a:srgbClr val="FFFFFF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11/29/25</a:t>
              </a:r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4689902" y="913793"/>
            <a:ext cx="9559497" cy="9377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724"/>
              </a:lnSpc>
            </a:pPr>
            <a:r>
              <a:rPr lang="en-US" sz="5125" b="1" dirty="0">
                <a:solidFill>
                  <a:srgbClr val="000000"/>
                </a:solidFill>
                <a:latin typeface="Museo Moderno Bold"/>
                <a:ea typeface="Museo Moderno Bold"/>
                <a:cs typeface="Museo Moderno Bold"/>
                <a:sym typeface="Museo Moderno Bold"/>
              </a:rPr>
              <a:t>Weekday Patterns Overview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2243531" y="2649310"/>
            <a:ext cx="28575" cy="5898505"/>
            <a:chOff x="0" y="0"/>
            <a:chExt cx="38100" cy="7864673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38100" cy="7864729"/>
            </a:xfrm>
            <a:custGeom>
              <a:avLst/>
              <a:gdLst/>
              <a:ahLst/>
              <a:cxnLst/>
              <a:rect l="l" t="t" r="r" b="b"/>
              <a:pathLst>
                <a:path w="38100" h="7864729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cubicBezTo>
                    <a:pt x="29591" y="0"/>
                    <a:pt x="38100" y="8509"/>
                    <a:pt x="38100" y="19050"/>
                  </a:cubicBezTo>
                  <a:lnTo>
                    <a:pt x="38100" y="7845679"/>
                  </a:lnTo>
                  <a:cubicBezTo>
                    <a:pt x="38100" y="7856220"/>
                    <a:pt x="29591" y="7864729"/>
                    <a:pt x="19050" y="7864729"/>
                  </a:cubicBezTo>
                  <a:cubicBezTo>
                    <a:pt x="8509" y="7864729"/>
                    <a:pt x="0" y="7856220"/>
                    <a:pt x="0" y="7845679"/>
                  </a:cubicBezTo>
                  <a:close/>
                </a:path>
              </a:pathLst>
            </a:custGeom>
            <a:solidFill>
              <a:srgbClr val="B4E3D4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2510901" y="2930892"/>
            <a:ext cx="789086" cy="28575"/>
            <a:chOff x="0" y="0"/>
            <a:chExt cx="1052115" cy="381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052068" cy="38100"/>
            </a:xfrm>
            <a:custGeom>
              <a:avLst/>
              <a:gdLst/>
              <a:ahLst/>
              <a:cxnLst/>
              <a:rect l="l" t="t" r="r" b="b"/>
              <a:pathLst>
                <a:path w="1052068" h="38100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lnTo>
                    <a:pt x="1033018" y="0"/>
                  </a:lnTo>
                  <a:cubicBezTo>
                    <a:pt x="1043559" y="0"/>
                    <a:pt x="1052068" y="8509"/>
                    <a:pt x="1052068" y="19050"/>
                  </a:cubicBezTo>
                  <a:cubicBezTo>
                    <a:pt x="1052068" y="29591"/>
                    <a:pt x="1043559" y="38100"/>
                    <a:pt x="1033018" y="38100"/>
                  </a:cubicBezTo>
                  <a:lnTo>
                    <a:pt x="19050" y="38100"/>
                  </a:lnTo>
                  <a:cubicBezTo>
                    <a:pt x="8509" y="38100"/>
                    <a:pt x="0" y="29591"/>
                    <a:pt x="0" y="19050"/>
                  </a:cubicBezTo>
                  <a:close/>
                </a:path>
              </a:pathLst>
            </a:custGeom>
            <a:solidFill>
              <a:srgbClr val="B4E3D4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941633" y="2643357"/>
            <a:ext cx="603796" cy="603796"/>
            <a:chOff x="0" y="0"/>
            <a:chExt cx="805062" cy="805062"/>
          </a:xfrm>
        </p:grpSpPr>
        <p:sp>
          <p:nvSpPr>
            <p:cNvPr id="26" name="Freeform 26"/>
            <p:cNvSpPr/>
            <p:nvPr/>
          </p:nvSpPr>
          <p:spPr>
            <a:xfrm>
              <a:off x="7874" y="7874"/>
              <a:ext cx="789305" cy="789305"/>
            </a:xfrm>
            <a:custGeom>
              <a:avLst/>
              <a:gdLst/>
              <a:ahLst/>
              <a:cxnLst/>
              <a:rect l="l" t="t" r="r" b="b"/>
              <a:pathLst>
                <a:path w="789305" h="789305">
                  <a:moveTo>
                    <a:pt x="0" y="147320"/>
                  </a:moveTo>
                  <a:cubicBezTo>
                    <a:pt x="0" y="66040"/>
                    <a:pt x="66040" y="0"/>
                    <a:pt x="147320" y="0"/>
                  </a:cubicBezTo>
                  <a:lnTo>
                    <a:pt x="641985" y="0"/>
                  </a:lnTo>
                  <a:cubicBezTo>
                    <a:pt x="723392" y="0"/>
                    <a:pt x="789305" y="65913"/>
                    <a:pt x="789305" y="147320"/>
                  </a:cubicBezTo>
                  <a:lnTo>
                    <a:pt x="789305" y="641985"/>
                  </a:lnTo>
                  <a:cubicBezTo>
                    <a:pt x="789305" y="723392"/>
                    <a:pt x="723392" y="789305"/>
                    <a:pt x="641985" y="789305"/>
                  </a:cubicBezTo>
                  <a:lnTo>
                    <a:pt x="147320" y="789305"/>
                  </a:lnTo>
                  <a:cubicBezTo>
                    <a:pt x="65913" y="789305"/>
                    <a:pt x="0" y="723392"/>
                    <a:pt x="0" y="641985"/>
                  </a:cubicBezTo>
                  <a:close/>
                </a:path>
              </a:pathLst>
            </a:custGeom>
            <a:solidFill>
              <a:srgbClr val="CEFDEE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27"/>
            <p:cNvSpPr/>
            <p:nvPr/>
          </p:nvSpPr>
          <p:spPr>
            <a:xfrm>
              <a:off x="0" y="0"/>
              <a:ext cx="805053" cy="805053"/>
            </a:xfrm>
            <a:custGeom>
              <a:avLst/>
              <a:gdLst/>
              <a:ahLst/>
              <a:cxnLst/>
              <a:rect l="l" t="t" r="r" b="b"/>
              <a:pathLst>
                <a:path w="805053" h="805053">
                  <a:moveTo>
                    <a:pt x="0" y="155194"/>
                  </a:moveTo>
                  <a:cubicBezTo>
                    <a:pt x="0" y="69469"/>
                    <a:pt x="69469" y="0"/>
                    <a:pt x="155194" y="0"/>
                  </a:cubicBezTo>
                  <a:lnTo>
                    <a:pt x="649859" y="0"/>
                  </a:lnTo>
                  <a:lnTo>
                    <a:pt x="649859" y="7874"/>
                  </a:lnTo>
                  <a:lnTo>
                    <a:pt x="649859" y="0"/>
                  </a:lnTo>
                  <a:cubicBezTo>
                    <a:pt x="735584" y="0"/>
                    <a:pt x="805053" y="69469"/>
                    <a:pt x="805053" y="155194"/>
                  </a:cubicBezTo>
                  <a:lnTo>
                    <a:pt x="797179" y="155194"/>
                  </a:lnTo>
                  <a:lnTo>
                    <a:pt x="805053" y="155194"/>
                  </a:lnTo>
                  <a:lnTo>
                    <a:pt x="805053" y="649859"/>
                  </a:lnTo>
                  <a:lnTo>
                    <a:pt x="797179" y="649859"/>
                  </a:lnTo>
                  <a:lnTo>
                    <a:pt x="805053" y="649859"/>
                  </a:lnTo>
                  <a:cubicBezTo>
                    <a:pt x="805053" y="735584"/>
                    <a:pt x="735584" y="805053"/>
                    <a:pt x="649859" y="805053"/>
                  </a:cubicBezTo>
                  <a:lnTo>
                    <a:pt x="649859" y="797179"/>
                  </a:lnTo>
                  <a:lnTo>
                    <a:pt x="649859" y="805053"/>
                  </a:lnTo>
                  <a:lnTo>
                    <a:pt x="155194" y="805053"/>
                  </a:lnTo>
                  <a:lnTo>
                    <a:pt x="155194" y="797179"/>
                  </a:lnTo>
                  <a:lnTo>
                    <a:pt x="155194" y="805053"/>
                  </a:lnTo>
                  <a:cubicBezTo>
                    <a:pt x="69469" y="805053"/>
                    <a:pt x="0" y="735584"/>
                    <a:pt x="0" y="649859"/>
                  </a:cubicBezTo>
                  <a:lnTo>
                    <a:pt x="0" y="155194"/>
                  </a:lnTo>
                  <a:lnTo>
                    <a:pt x="7874" y="155194"/>
                  </a:lnTo>
                  <a:lnTo>
                    <a:pt x="0" y="155194"/>
                  </a:lnTo>
                  <a:moveTo>
                    <a:pt x="15875" y="155194"/>
                  </a:moveTo>
                  <a:lnTo>
                    <a:pt x="15875" y="649859"/>
                  </a:lnTo>
                  <a:lnTo>
                    <a:pt x="7874" y="649859"/>
                  </a:lnTo>
                  <a:lnTo>
                    <a:pt x="15748" y="649859"/>
                  </a:lnTo>
                  <a:cubicBezTo>
                    <a:pt x="15748" y="726821"/>
                    <a:pt x="78105" y="789178"/>
                    <a:pt x="155067" y="789178"/>
                  </a:cubicBezTo>
                  <a:lnTo>
                    <a:pt x="649859" y="789178"/>
                  </a:lnTo>
                  <a:cubicBezTo>
                    <a:pt x="726821" y="789178"/>
                    <a:pt x="789178" y="726821"/>
                    <a:pt x="789178" y="649859"/>
                  </a:cubicBezTo>
                  <a:lnTo>
                    <a:pt x="789178" y="155194"/>
                  </a:lnTo>
                  <a:cubicBezTo>
                    <a:pt x="789178" y="78232"/>
                    <a:pt x="726821" y="15875"/>
                    <a:pt x="649859" y="15875"/>
                  </a:cubicBezTo>
                  <a:lnTo>
                    <a:pt x="155194" y="15875"/>
                  </a:lnTo>
                  <a:lnTo>
                    <a:pt x="155194" y="7874"/>
                  </a:lnTo>
                  <a:lnTo>
                    <a:pt x="155194" y="15748"/>
                  </a:lnTo>
                  <a:cubicBezTo>
                    <a:pt x="78232" y="15875"/>
                    <a:pt x="15875" y="78232"/>
                    <a:pt x="15875" y="155194"/>
                  </a:cubicBezTo>
                  <a:close/>
                </a:path>
              </a:pathLst>
            </a:custGeom>
            <a:solidFill>
              <a:srgbClr val="B4E3D4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2149100" y="2708096"/>
            <a:ext cx="188714" cy="447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74"/>
              </a:lnSpc>
            </a:pPr>
            <a:r>
              <a:rPr lang="en-US" sz="3062" b="1">
                <a:solidFill>
                  <a:srgbClr val="272525"/>
                </a:solidFill>
                <a:latin typeface="Museo Moderno Bold"/>
                <a:ea typeface="Museo Moderno Bold"/>
                <a:cs typeface="Museo Moderno Bold"/>
                <a:sym typeface="Museo Moderno Bold"/>
              </a:rPr>
              <a:t>1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3558874" y="2672974"/>
            <a:ext cx="1386126" cy="4476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24"/>
              </a:lnSpc>
            </a:pPr>
            <a:r>
              <a:rPr lang="en-US" sz="2562" b="1">
                <a:solidFill>
                  <a:srgbClr val="272525"/>
                </a:solidFill>
                <a:latin typeface="Museo Moderno Bold"/>
                <a:ea typeface="Museo Moderno Bold"/>
                <a:cs typeface="Museo Moderno Bold"/>
                <a:sym typeface="Museo Moderno Bold"/>
              </a:rPr>
              <a:t>Monday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3558874" y="3165594"/>
            <a:ext cx="7977485" cy="447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74"/>
              </a:lnSpc>
            </a:pPr>
            <a:r>
              <a:rPr lang="en-US" sz="2062">
                <a:solidFill>
                  <a:srgbClr val="272525"/>
                </a:solidFill>
                <a:latin typeface="Museo Moderno"/>
                <a:ea typeface="Museo Moderno"/>
                <a:cs typeface="Museo Moderno"/>
                <a:sym typeface="Museo Moderno"/>
              </a:rPr>
              <a:t>Lower than expected</a:t>
            </a:r>
          </a:p>
        </p:txBody>
      </p:sp>
      <p:grpSp>
        <p:nvGrpSpPr>
          <p:cNvPr id="31" name="Group 31"/>
          <p:cNvGrpSpPr/>
          <p:nvPr/>
        </p:nvGrpSpPr>
        <p:grpSpPr>
          <a:xfrm>
            <a:off x="2510901" y="4537045"/>
            <a:ext cx="789086" cy="28575"/>
            <a:chOff x="0" y="0"/>
            <a:chExt cx="1052115" cy="3810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1052068" cy="38100"/>
            </a:xfrm>
            <a:custGeom>
              <a:avLst/>
              <a:gdLst/>
              <a:ahLst/>
              <a:cxnLst/>
              <a:rect l="l" t="t" r="r" b="b"/>
              <a:pathLst>
                <a:path w="1052068" h="38100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lnTo>
                    <a:pt x="1033018" y="0"/>
                  </a:lnTo>
                  <a:cubicBezTo>
                    <a:pt x="1043559" y="0"/>
                    <a:pt x="1052068" y="8509"/>
                    <a:pt x="1052068" y="19050"/>
                  </a:cubicBezTo>
                  <a:cubicBezTo>
                    <a:pt x="1052068" y="29591"/>
                    <a:pt x="1043559" y="38100"/>
                    <a:pt x="1033018" y="38100"/>
                  </a:cubicBezTo>
                  <a:lnTo>
                    <a:pt x="19050" y="38100"/>
                  </a:lnTo>
                  <a:cubicBezTo>
                    <a:pt x="8509" y="38100"/>
                    <a:pt x="0" y="29591"/>
                    <a:pt x="0" y="19050"/>
                  </a:cubicBezTo>
                  <a:close/>
                </a:path>
              </a:pathLst>
            </a:custGeom>
            <a:solidFill>
              <a:srgbClr val="B4E3D4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1941633" y="4249509"/>
            <a:ext cx="603796" cy="603796"/>
            <a:chOff x="0" y="0"/>
            <a:chExt cx="805062" cy="805062"/>
          </a:xfrm>
        </p:grpSpPr>
        <p:sp>
          <p:nvSpPr>
            <p:cNvPr id="34" name="Freeform 34"/>
            <p:cNvSpPr/>
            <p:nvPr/>
          </p:nvSpPr>
          <p:spPr>
            <a:xfrm>
              <a:off x="7874" y="7874"/>
              <a:ext cx="789305" cy="789305"/>
            </a:xfrm>
            <a:custGeom>
              <a:avLst/>
              <a:gdLst/>
              <a:ahLst/>
              <a:cxnLst/>
              <a:rect l="l" t="t" r="r" b="b"/>
              <a:pathLst>
                <a:path w="789305" h="789305">
                  <a:moveTo>
                    <a:pt x="0" y="147320"/>
                  </a:moveTo>
                  <a:cubicBezTo>
                    <a:pt x="0" y="66040"/>
                    <a:pt x="66040" y="0"/>
                    <a:pt x="147320" y="0"/>
                  </a:cubicBezTo>
                  <a:lnTo>
                    <a:pt x="641985" y="0"/>
                  </a:lnTo>
                  <a:cubicBezTo>
                    <a:pt x="723392" y="0"/>
                    <a:pt x="789305" y="65913"/>
                    <a:pt x="789305" y="147320"/>
                  </a:cubicBezTo>
                  <a:lnTo>
                    <a:pt x="789305" y="641985"/>
                  </a:lnTo>
                  <a:cubicBezTo>
                    <a:pt x="789305" y="723392"/>
                    <a:pt x="723392" y="789305"/>
                    <a:pt x="641985" y="789305"/>
                  </a:cubicBezTo>
                  <a:lnTo>
                    <a:pt x="147320" y="789305"/>
                  </a:lnTo>
                  <a:cubicBezTo>
                    <a:pt x="65913" y="789305"/>
                    <a:pt x="0" y="723392"/>
                    <a:pt x="0" y="641985"/>
                  </a:cubicBezTo>
                  <a:close/>
                </a:path>
              </a:pathLst>
            </a:custGeom>
            <a:solidFill>
              <a:srgbClr val="CEFDEE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Freeform 35"/>
            <p:cNvSpPr/>
            <p:nvPr/>
          </p:nvSpPr>
          <p:spPr>
            <a:xfrm>
              <a:off x="0" y="0"/>
              <a:ext cx="805053" cy="805053"/>
            </a:xfrm>
            <a:custGeom>
              <a:avLst/>
              <a:gdLst/>
              <a:ahLst/>
              <a:cxnLst/>
              <a:rect l="l" t="t" r="r" b="b"/>
              <a:pathLst>
                <a:path w="805053" h="805053">
                  <a:moveTo>
                    <a:pt x="0" y="155194"/>
                  </a:moveTo>
                  <a:cubicBezTo>
                    <a:pt x="0" y="69469"/>
                    <a:pt x="69469" y="0"/>
                    <a:pt x="155194" y="0"/>
                  </a:cubicBezTo>
                  <a:lnTo>
                    <a:pt x="649859" y="0"/>
                  </a:lnTo>
                  <a:lnTo>
                    <a:pt x="649859" y="7874"/>
                  </a:lnTo>
                  <a:lnTo>
                    <a:pt x="649859" y="0"/>
                  </a:lnTo>
                  <a:cubicBezTo>
                    <a:pt x="735584" y="0"/>
                    <a:pt x="805053" y="69469"/>
                    <a:pt x="805053" y="155194"/>
                  </a:cubicBezTo>
                  <a:lnTo>
                    <a:pt x="797179" y="155194"/>
                  </a:lnTo>
                  <a:lnTo>
                    <a:pt x="805053" y="155194"/>
                  </a:lnTo>
                  <a:lnTo>
                    <a:pt x="805053" y="649859"/>
                  </a:lnTo>
                  <a:lnTo>
                    <a:pt x="797179" y="649859"/>
                  </a:lnTo>
                  <a:lnTo>
                    <a:pt x="805053" y="649859"/>
                  </a:lnTo>
                  <a:cubicBezTo>
                    <a:pt x="805053" y="735584"/>
                    <a:pt x="735584" y="805053"/>
                    <a:pt x="649859" y="805053"/>
                  </a:cubicBezTo>
                  <a:lnTo>
                    <a:pt x="649859" y="797179"/>
                  </a:lnTo>
                  <a:lnTo>
                    <a:pt x="649859" y="805053"/>
                  </a:lnTo>
                  <a:lnTo>
                    <a:pt x="155194" y="805053"/>
                  </a:lnTo>
                  <a:lnTo>
                    <a:pt x="155194" y="797179"/>
                  </a:lnTo>
                  <a:lnTo>
                    <a:pt x="155194" y="805053"/>
                  </a:lnTo>
                  <a:cubicBezTo>
                    <a:pt x="69469" y="805053"/>
                    <a:pt x="0" y="735584"/>
                    <a:pt x="0" y="649859"/>
                  </a:cubicBezTo>
                  <a:lnTo>
                    <a:pt x="0" y="155194"/>
                  </a:lnTo>
                  <a:lnTo>
                    <a:pt x="7874" y="155194"/>
                  </a:lnTo>
                  <a:lnTo>
                    <a:pt x="0" y="155194"/>
                  </a:lnTo>
                  <a:moveTo>
                    <a:pt x="15875" y="155194"/>
                  </a:moveTo>
                  <a:lnTo>
                    <a:pt x="15875" y="649859"/>
                  </a:lnTo>
                  <a:lnTo>
                    <a:pt x="7874" y="649859"/>
                  </a:lnTo>
                  <a:lnTo>
                    <a:pt x="15748" y="649859"/>
                  </a:lnTo>
                  <a:cubicBezTo>
                    <a:pt x="15748" y="726821"/>
                    <a:pt x="78105" y="789178"/>
                    <a:pt x="155067" y="789178"/>
                  </a:cubicBezTo>
                  <a:lnTo>
                    <a:pt x="649859" y="789178"/>
                  </a:lnTo>
                  <a:cubicBezTo>
                    <a:pt x="726821" y="789178"/>
                    <a:pt x="789178" y="726821"/>
                    <a:pt x="789178" y="649859"/>
                  </a:cubicBezTo>
                  <a:lnTo>
                    <a:pt x="789178" y="155194"/>
                  </a:lnTo>
                  <a:cubicBezTo>
                    <a:pt x="789178" y="78232"/>
                    <a:pt x="726821" y="15875"/>
                    <a:pt x="649859" y="15875"/>
                  </a:cubicBezTo>
                  <a:lnTo>
                    <a:pt x="155194" y="15875"/>
                  </a:lnTo>
                  <a:lnTo>
                    <a:pt x="155194" y="7874"/>
                  </a:lnTo>
                  <a:lnTo>
                    <a:pt x="155194" y="15748"/>
                  </a:lnTo>
                  <a:cubicBezTo>
                    <a:pt x="78232" y="15875"/>
                    <a:pt x="15875" y="78232"/>
                    <a:pt x="15875" y="155194"/>
                  </a:cubicBezTo>
                  <a:close/>
                </a:path>
              </a:pathLst>
            </a:custGeom>
            <a:solidFill>
              <a:srgbClr val="B4E3D4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6" name="TextBox 36"/>
          <p:cNvSpPr txBox="1"/>
          <p:nvPr/>
        </p:nvSpPr>
        <p:spPr>
          <a:xfrm>
            <a:off x="2132967" y="4314250"/>
            <a:ext cx="220980" cy="447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74"/>
              </a:lnSpc>
            </a:pPr>
            <a:r>
              <a:rPr lang="en-US" sz="3062" b="1">
                <a:solidFill>
                  <a:srgbClr val="272525"/>
                </a:solidFill>
                <a:latin typeface="Museo Moderno Bold"/>
                <a:ea typeface="Museo Moderno Bold"/>
                <a:cs typeface="Museo Moderno Bold"/>
                <a:sym typeface="Museo Moderno Bold"/>
              </a:rPr>
              <a:t>2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3558874" y="4279126"/>
            <a:ext cx="3164324" cy="4476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24"/>
              </a:lnSpc>
            </a:pPr>
            <a:r>
              <a:rPr lang="en-US" sz="2562" b="1">
                <a:solidFill>
                  <a:srgbClr val="272525"/>
                </a:solidFill>
                <a:latin typeface="Museo Moderno Bold"/>
                <a:ea typeface="Museo Moderno Bold"/>
                <a:cs typeface="Museo Moderno Bold"/>
                <a:sym typeface="Museo Moderno Bold"/>
              </a:rPr>
              <a:t>Tuesday - Thursday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3558874" y="4771747"/>
            <a:ext cx="7977485" cy="447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74"/>
              </a:lnSpc>
            </a:pPr>
            <a:r>
              <a:rPr lang="en-US" sz="2062" b="1">
                <a:solidFill>
                  <a:srgbClr val="272525"/>
                </a:solidFill>
                <a:latin typeface="Museo Moderno Bold"/>
                <a:ea typeface="Museo Moderno Bold"/>
                <a:cs typeface="Museo Moderno Bold"/>
                <a:sym typeface="Museo Moderno Bold"/>
              </a:rPr>
              <a:t>Highest</a:t>
            </a:r>
            <a:r>
              <a:rPr lang="en-US" sz="2062">
                <a:solidFill>
                  <a:srgbClr val="272525"/>
                </a:solidFill>
                <a:latin typeface="Museo Moderno"/>
                <a:ea typeface="Museo Moderno"/>
                <a:cs typeface="Museo Moderno"/>
                <a:sym typeface="Museo Moderno"/>
              </a:rPr>
              <a:t> - Peak of the week</a:t>
            </a:r>
          </a:p>
        </p:txBody>
      </p:sp>
      <p:grpSp>
        <p:nvGrpSpPr>
          <p:cNvPr id="39" name="Group 39"/>
          <p:cNvGrpSpPr/>
          <p:nvPr/>
        </p:nvGrpSpPr>
        <p:grpSpPr>
          <a:xfrm>
            <a:off x="2510901" y="6143199"/>
            <a:ext cx="789086" cy="28575"/>
            <a:chOff x="0" y="0"/>
            <a:chExt cx="1052115" cy="38100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1052068" cy="38100"/>
            </a:xfrm>
            <a:custGeom>
              <a:avLst/>
              <a:gdLst/>
              <a:ahLst/>
              <a:cxnLst/>
              <a:rect l="l" t="t" r="r" b="b"/>
              <a:pathLst>
                <a:path w="1052068" h="38100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lnTo>
                    <a:pt x="1033018" y="0"/>
                  </a:lnTo>
                  <a:cubicBezTo>
                    <a:pt x="1043559" y="0"/>
                    <a:pt x="1052068" y="8509"/>
                    <a:pt x="1052068" y="19050"/>
                  </a:cubicBezTo>
                  <a:cubicBezTo>
                    <a:pt x="1052068" y="29591"/>
                    <a:pt x="1043559" y="38100"/>
                    <a:pt x="1033018" y="38100"/>
                  </a:cubicBezTo>
                  <a:lnTo>
                    <a:pt x="19050" y="38100"/>
                  </a:lnTo>
                  <a:cubicBezTo>
                    <a:pt x="8509" y="38100"/>
                    <a:pt x="0" y="29591"/>
                    <a:pt x="0" y="19050"/>
                  </a:cubicBezTo>
                  <a:close/>
                </a:path>
              </a:pathLst>
            </a:custGeom>
            <a:solidFill>
              <a:srgbClr val="B4E3D4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1" name="Group 41"/>
          <p:cNvGrpSpPr/>
          <p:nvPr/>
        </p:nvGrpSpPr>
        <p:grpSpPr>
          <a:xfrm>
            <a:off x="1941633" y="5855663"/>
            <a:ext cx="603796" cy="603796"/>
            <a:chOff x="0" y="0"/>
            <a:chExt cx="805062" cy="805062"/>
          </a:xfrm>
        </p:grpSpPr>
        <p:sp>
          <p:nvSpPr>
            <p:cNvPr id="42" name="Freeform 42"/>
            <p:cNvSpPr/>
            <p:nvPr/>
          </p:nvSpPr>
          <p:spPr>
            <a:xfrm>
              <a:off x="7874" y="7874"/>
              <a:ext cx="789305" cy="789305"/>
            </a:xfrm>
            <a:custGeom>
              <a:avLst/>
              <a:gdLst/>
              <a:ahLst/>
              <a:cxnLst/>
              <a:rect l="l" t="t" r="r" b="b"/>
              <a:pathLst>
                <a:path w="789305" h="789305">
                  <a:moveTo>
                    <a:pt x="0" y="147320"/>
                  </a:moveTo>
                  <a:cubicBezTo>
                    <a:pt x="0" y="66040"/>
                    <a:pt x="66040" y="0"/>
                    <a:pt x="147320" y="0"/>
                  </a:cubicBezTo>
                  <a:lnTo>
                    <a:pt x="641985" y="0"/>
                  </a:lnTo>
                  <a:cubicBezTo>
                    <a:pt x="723392" y="0"/>
                    <a:pt x="789305" y="65913"/>
                    <a:pt x="789305" y="147320"/>
                  </a:cubicBezTo>
                  <a:lnTo>
                    <a:pt x="789305" y="641985"/>
                  </a:lnTo>
                  <a:cubicBezTo>
                    <a:pt x="789305" y="723392"/>
                    <a:pt x="723392" y="789305"/>
                    <a:pt x="641985" y="789305"/>
                  </a:cubicBezTo>
                  <a:lnTo>
                    <a:pt x="147320" y="789305"/>
                  </a:lnTo>
                  <a:cubicBezTo>
                    <a:pt x="65913" y="789305"/>
                    <a:pt x="0" y="723392"/>
                    <a:pt x="0" y="641985"/>
                  </a:cubicBezTo>
                  <a:close/>
                </a:path>
              </a:pathLst>
            </a:custGeom>
            <a:solidFill>
              <a:srgbClr val="CEFDEE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Freeform 43"/>
            <p:cNvSpPr/>
            <p:nvPr/>
          </p:nvSpPr>
          <p:spPr>
            <a:xfrm>
              <a:off x="0" y="0"/>
              <a:ext cx="805053" cy="805053"/>
            </a:xfrm>
            <a:custGeom>
              <a:avLst/>
              <a:gdLst/>
              <a:ahLst/>
              <a:cxnLst/>
              <a:rect l="l" t="t" r="r" b="b"/>
              <a:pathLst>
                <a:path w="805053" h="805053">
                  <a:moveTo>
                    <a:pt x="0" y="155194"/>
                  </a:moveTo>
                  <a:cubicBezTo>
                    <a:pt x="0" y="69469"/>
                    <a:pt x="69469" y="0"/>
                    <a:pt x="155194" y="0"/>
                  </a:cubicBezTo>
                  <a:lnTo>
                    <a:pt x="649859" y="0"/>
                  </a:lnTo>
                  <a:lnTo>
                    <a:pt x="649859" y="7874"/>
                  </a:lnTo>
                  <a:lnTo>
                    <a:pt x="649859" y="0"/>
                  </a:lnTo>
                  <a:cubicBezTo>
                    <a:pt x="735584" y="0"/>
                    <a:pt x="805053" y="69469"/>
                    <a:pt x="805053" y="155194"/>
                  </a:cubicBezTo>
                  <a:lnTo>
                    <a:pt x="797179" y="155194"/>
                  </a:lnTo>
                  <a:lnTo>
                    <a:pt x="805053" y="155194"/>
                  </a:lnTo>
                  <a:lnTo>
                    <a:pt x="805053" y="649859"/>
                  </a:lnTo>
                  <a:lnTo>
                    <a:pt x="797179" y="649859"/>
                  </a:lnTo>
                  <a:lnTo>
                    <a:pt x="805053" y="649859"/>
                  </a:lnTo>
                  <a:cubicBezTo>
                    <a:pt x="805053" y="735584"/>
                    <a:pt x="735584" y="805053"/>
                    <a:pt x="649859" y="805053"/>
                  </a:cubicBezTo>
                  <a:lnTo>
                    <a:pt x="649859" y="797179"/>
                  </a:lnTo>
                  <a:lnTo>
                    <a:pt x="649859" y="805053"/>
                  </a:lnTo>
                  <a:lnTo>
                    <a:pt x="155194" y="805053"/>
                  </a:lnTo>
                  <a:lnTo>
                    <a:pt x="155194" y="797179"/>
                  </a:lnTo>
                  <a:lnTo>
                    <a:pt x="155194" y="805053"/>
                  </a:lnTo>
                  <a:cubicBezTo>
                    <a:pt x="69469" y="805053"/>
                    <a:pt x="0" y="735584"/>
                    <a:pt x="0" y="649859"/>
                  </a:cubicBezTo>
                  <a:lnTo>
                    <a:pt x="0" y="155194"/>
                  </a:lnTo>
                  <a:lnTo>
                    <a:pt x="7874" y="155194"/>
                  </a:lnTo>
                  <a:lnTo>
                    <a:pt x="0" y="155194"/>
                  </a:lnTo>
                  <a:moveTo>
                    <a:pt x="15875" y="155194"/>
                  </a:moveTo>
                  <a:lnTo>
                    <a:pt x="15875" y="649859"/>
                  </a:lnTo>
                  <a:lnTo>
                    <a:pt x="7874" y="649859"/>
                  </a:lnTo>
                  <a:lnTo>
                    <a:pt x="15748" y="649859"/>
                  </a:lnTo>
                  <a:cubicBezTo>
                    <a:pt x="15748" y="726821"/>
                    <a:pt x="78105" y="789178"/>
                    <a:pt x="155067" y="789178"/>
                  </a:cubicBezTo>
                  <a:lnTo>
                    <a:pt x="649859" y="789178"/>
                  </a:lnTo>
                  <a:cubicBezTo>
                    <a:pt x="726821" y="789178"/>
                    <a:pt x="789178" y="726821"/>
                    <a:pt x="789178" y="649859"/>
                  </a:cubicBezTo>
                  <a:lnTo>
                    <a:pt x="789178" y="155194"/>
                  </a:lnTo>
                  <a:cubicBezTo>
                    <a:pt x="789178" y="78232"/>
                    <a:pt x="726821" y="15875"/>
                    <a:pt x="649859" y="15875"/>
                  </a:cubicBezTo>
                  <a:lnTo>
                    <a:pt x="155194" y="15875"/>
                  </a:lnTo>
                  <a:lnTo>
                    <a:pt x="155194" y="7874"/>
                  </a:lnTo>
                  <a:lnTo>
                    <a:pt x="155194" y="15748"/>
                  </a:lnTo>
                  <a:cubicBezTo>
                    <a:pt x="78232" y="15875"/>
                    <a:pt x="15875" y="78232"/>
                    <a:pt x="15875" y="155194"/>
                  </a:cubicBezTo>
                  <a:close/>
                </a:path>
              </a:pathLst>
            </a:custGeom>
            <a:solidFill>
              <a:srgbClr val="B4E3D4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4" name="TextBox 44"/>
          <p:cNvSpPr txBox="1"/>
          <p:nvPr/>
        </p:nvSpPr>
        <p:spPr>
          <a:xfrm>
            <a:off x="2132193" y="5920402"/>
            <a:ext cx="222528" cy="447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74"/>
              </a:lnSpc>
            </a:pPr>
            <a:r>
              <a:rPr lang="en-US" sz="3062" b="1">
                <a:solidFill>
                  <a:srgbClr val="272525"/>
                </a:solidFill>
                <a:latin typeface="Museo Moderno Bold"/>
                <a:ea typeface="Museo Moderno Bold"/>
                <a:cs typeface="Museo Moderno Bold"/>
                <a:sym typeface="Museo Moderno Bold"/>
              </a:rPr>
              <a:t>3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3558874" y="5885280"/>
            <a:ext cx="1007388" cy="4476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24"/>
              </a:lnSpc>
            </a:pPr>
            <a:r>
              <a:rPr lang="en-US" sz="2562" b="1">
                <a:solidFill>
                  <a:srgbClr val="272525"/>
                </a:solidFill>
                <a:latin typeface="Museo Moderno Bold"/>
                <a:ea typeface="Museo Moderno Bold"/>
                <a:cs typeface="Museo Moderno Bold"/>
                <a:sym typeface="Museo Moderno Bold"/>
              </a:rPr>
              <a:t>Friday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3558874" y="6377900"/>
            <a:ext cx="7977485" cy="447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74"/>
              </a:lnSpc>
            </a:pPr>
            <a:r>
              <a:rPr lang="en-US" sz="2062">
                <a:solidFill>
                  <a:srgbClr val="272525"/>
                </a:solidFill>
                <a:latin typeface="Museo Moderno"/>
                <a:ea typeface="Museo Moderno"/>
                <a:cs typeface="Museo Moderno"/>
                <a:sym typeface="Museo Moderno"/>
              </a:rPr>
              <a:t>Significant drop</a:t>
            </a:r>
          </a:p>
        </p:txBody>
      </p:sp>
      <p:grpSp>
        <p:nvGrpSpPr>
          <p:cNvPr id="47" name="Group 47"/>
          <p:cNvGrpSpPr/>
          <p:nvPr/>
        </p:nvGrpSpPr>
        <p:grpSpPr>
          <a:xfrm>
            <a:off x="2510901" y="7749351"/>
            <a:ext cx="789086" cy="28575"/>
            <a:chOff x="0" y="0"/>
            <a:chExt cx="1052115" cy="38100"/>
          </a:xfrm>
        </p:grpSpPr>
        <p:sp>
          <p:nvSpPr>
            <p:cNvPr id="48" name="Freeform 48"/>
            <p:cNvSpPr/>
            <p:nvPr/>
          </p:nvSpPr>
          <p:spPr>
            <a:xfrm>
              <a:off x="0" y="0"/>
              <a:ext cx="1052068" cy="38100"/>
            </a:xfrm>
            <a:custGeom>
              <a:avLst/>
              <a:gdLst/>
              <a:ahLst/>
              <a:cxnLst/>
              <a:rect l="l" t="t" r="r" b="b"/>
              <a:pathLst>
                <a:path w="1052068" h="38100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lnTo>
                    <a:pt x="1033018" y="0"/>
                  </a:lnTo>
                  <a:cubicBezTo>
                    <a:pt x="1043559" y="0"/>
                    <a:pt x="1052068" y="8509"/>
                    <a:pt x="1052068" y="19050"/>
                  </a:cubicBezTo>
                  <a:cubicBezTo>
                    <a:pt x="1052068" y="29591"/>
                    <a:pt x="1043559" y="38100"/>
                    <a:pt x="1033018" y="38100"/>
                  </a:cubicBezTo>
                  <a:lnTo>
                    <a:pt x="19050" y="38100"/>
                  </a:lnTo>
                  <a:cubicBezTo>
                    <a:pt x="8509" y="38100"/>
                    <a:pt x="0" y="29591"/>
                    <a:pt x="0" y="19050"/>
                  </a:cubicBezTo>
                  <a:close/>
                </a:path>
              </a:pathLst>
            </a:custGeom>
            <a:solidFill>
              <a:srgbClr val="B4E3D4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9" name="Group 49"/>
          <p:cNvGrpSpPr/>
          <p:nvPr/>
        </p:nvGrpSpPr>
        <p:grpSpPr>
          <a:xfrm>
            <a:off x="1941633" y="7461816"/>
            <a:ext cx="603796" cy="603796"/>
            <a:chOff x="0" y="0"/>
            <a:chExt cx="805062" cy="805062"/>
          </a:xfrm>
        </p:grpSpPr>
        <p:sp>
          <p:nvSpPr>
            <p:cNvPr id="50" name="Freeform 50"/>
            <p:cNvSpPr/>
            <p:nvPr/>
          </p:nvSpPr>
          <p:spPr>
            <a:xfrm>
              <a:off x="7874" y="7874"/>
              <a:ext cx="789305" cy="789305"/>
            </a:xfrm>
            <a:custGeom>
              <a:avLst/>
              <a:gdLst/>
              <a:ahLst/>
              <a:cxnLst/>
              <a:rect l="l" t="t" r="r" b="b"/>
              <a:pathLst>
                <a:path w="789305" h="789305">
                  <a:moveTo>
                    <a:pt x="0" y="147320"/>
                  </a:moveTo>
                  <a:cubicBezTo>
                    <a:pt x="0" y="66040"/>
                    <a:pt x="66040" y="0"/>
                    <a:pt x="147320" y="0"/>
                  </a:cubicBezTo>
                  <a:lnTo>
                    <a:pt x="641985" y="0"/>
                  </a:lnTo>
                  <a:cubicBezTo>
                    <a:pt x="723392" y="0"/>
                    <a:pt x="789305" y="65913"/>
                    <a:pt x="789305" y="147320"/>
                  </a:cubicBezTo>
                  <a:lnTo>
                    <a:pt x="789305" y="641985"/>
                  </a:lnTo>
                  <a:cubicBezTo>
                    <a:pt x="789305" y="723392"/>
                    <a:pt x="723392" y="789305"/>
                    <a:pt x="641985" y="789305"/>
                  </a:cubicBezTo>
                  <a:lnTo>
                    <a:pt x="147320" y="789305"/>
                  </a:lnTo>
                  <a:cubicBezTo>
                    <a:pt x="65913" y="789305"/>
                    <a:pt x="0" y="723392"/>
                    <a:pt x="0" y="641985"/>
                  </a:cubicBezTo>
                  <a:close/>
                </a:path>
              </a:pathLst>
            </a:custGeom>
            <a:solidFill>
              <a:srgbClr val="CEFDEE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Freeform 51"/>
            <p:cNvSpPr/>
            <p:nvPr/>
          </p:nvSpPr>
          <p:spPr>
            <a:xfrm>
              <a:off x="0" y="0"/>
              <a:ext cx="805053" cy="805053"/>
            </a:xfrm>
            <a:custGeom>
              <a:avLst/>
              <a:gdLst/>
              <a:ahLst/>
              <a:cxnLst/>
              <a:rect l="l" t="t" r="r" b="b"/>
              <a:pathLst>
                <a:path w="805053" h="805053">
                  <a:moveTo>
                    <a:pt x="0" y="155194"/>
                  </a:moveTo>
                  <a:cubicBezTo>
                    <a:pt x="0" y="69469"/>
                    <a:pt x="69469" y="0"/>
                    <a:pt x="155194" y="0"/>
                  </a:cubicBezTo>
                  <a:lnTo>
                    <a:pt x="649859" y="0"/>
                  </a:lnTo>
                  <a:lnTo>
                    <a:pt x="649859" y="7874"/>
                  </a:lnTo>
                  <a:lnTo>
                    <a:pt x="649859" y="0"/>
                  </a:lnTo>
                  <a:cubicBezTo>
                    <a:pt x="735584" y="0"/>
                    <a:pt x="805053" y="69469"/>
                    <a:pt x="805053" y="155194"/>
                  </a:cubicBezTo>
                  <a:lnTo>
                    <a:pt x="797179" y="155194"/>
                  </a:lnTo>
                  <a:lnTo>
                    <a:pt x="805053" y="155194"/>
                  </a:lnTo>
                  <a:lnTo>
                    <a:pt x="805053" y="649859"/>
                  </a:lnTo>
                  <a:lnTo>
                    <a:pt x="797179" y="649859"/>
                  </a:lnTo>
                  <a:lnTo>
                    <a:pt x="805053" y="649859"/>
                  </a:lnTo>
                  <a:cubicBezTo>
                    <a:pt x="805053" y="735584"/>
                    <a:pt x="735584" y="805053"/>
                    <a:pt x="649859" y="805053"/>
                  </a:cubicBezTo>
                  <a:lnTo>
                    <a:pt x="649859" y="797179"/>
                  </a:lnTo>
                  <a:lnTo>
                    <a:pt x="649859" y="805053"/>
                  </a:lnTo>
                  <a:lnTo>
                    <a:pt x="155194" y="805053"/>
                  </a:lnTo>
                  <a:lnTo>
                    <a:pt x="155194" y="797179"/>
                  </a:lnTo>
                  <a:lnTo>
                    <a:pt x="155194" y="805053"/>
                  </a:lnTo>
                  <a:cubicBezTo>
                    <a:pt x="69469" y="805053"/>
                    <a:pt x="0" y="735584"/>
                    <a:pt x="0" y="649859"/>
                  </a:cubicBezTo>
                  <a:lnTo>
                    <a:pt x="0" y="155194"/>
                  </a:lnTo>
                  <a:lnTo>
                    <a:pt x="7874" y="155194"/>
                  </a:lnTo>
                  <a:lnTo>
                    <a:pt x="0" y="155194"/>
                  </a:lnTo>
                  <a:moveTo>
                    <a:pt x="15875" y="155194"/>
                  </a:moveTo>
                  <a:lnTo>
                    <a:pt x="15875" y="649859"/>
                  </a:lnTo>
                  <a:lnTo>
                    <a:pt x="7874" y="649859"/>
                  </a:lnTo>
                  <a:lnTo>
                    <a:pt x="15748" y="649859"/>
                  </a:lnTo>
                  <a:cubicBezTo>
                    <a:pt x="15748" y="726821"/>
                    <a:pt x="78105" y="789178"/>
                    <a:pt x="155067" y="789178"/>
                  </a:cubicBezTo>
                  <a:lnTo>
                    <a:pt x="649859" y="789178"/>
                  </a:lnTo>
                  <a:cubicBezTo>
                    <a:pt x="726821" y="789178"/>
                    <a:pt x="789178" y="726821"/>
                    <a:pt x="789178" y="649859"/>
                  </a:cubicBezTo>
                  <a:lnTo>
                    <a:pt x="789178" y="155194"/>
                  </a:lnTo>
                  <a:cubicBezTo>
                    <a:pt x="789178" y="78232"/>
                    <a:pt x="726821" y="15875"/>
                    <a:pt x="649859" y="15875"/>
                  </a:cubicBezTo>
                  <a:lnTo>
                    <a:pt x="155194" y="15875"/>
                  </a:lnTo>
                  <a:lnTo>
                    <a:pt x="155194" y="7874"/>
                  </a:lnTo>
                  <a:lnTo>
                    <a:pt x="155194" y="15748"/>
                  </a:lnTo>
                  <a:cubicBezTo>
                    <a:pt x="78232" y="15875"/>
                    <a:pt x="15875" y="78232"/>
                    <a:pt x="15875" y="155194"/>
                  </a:cubicBezTo>
                  <a:close/>
                </a:path>
              </a:pathLst>
            </a:custGeom>
            <a:solidFill>
              <a:srgbClr val="B4E3D4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2" name="TextBox 52"/>
          <p:cNvSpPr txBox="1"/>
          <p:nvPr/>
        </p:nvSpPr>
        <p:spPr>
          <a:xfrm>
            <a:off x="2116239" y="7526556"/>
            <a:ext cx="254437" cy="447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74"/>
              </a:lnSpc>
            </a:pPr>
            <a:r>
              <a:rPr lang="en-US" sz="3062" b="1">
                <a:solidFill>
                  <a:srgbClr val="272525"/>
                </a:solidFill>
                <a:latin typeface="Museo Moderno Bold"/>
                <a:ea typeface="Museo Moderno Bold"/>
                <a:cs typeface="Museo Moderno Bold"/>
                <a:sym typeface="Museo Moderno Bold"/>
              </a:rPr>
              <a:t>4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3558874" y="7491432"/>
            <a:ext cx="1546526" cy="4641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824"/>
              </a:lnSpc>
            </a:pPr>
            <a:r>
              <a:rPr lang="en-US" sz="2562" b="1" dirty="0">
                <a:solidFill>
                  <a:srgbClr val="272525"/>
                </a:solidFill>
                <a:latin typeface="Museo Moderno Bold"/>
                <a:ea typeface="Museo Moderno Bold"/>
                <a:cs typeface="Museo Moderno Bold"/>
                <a:sym typeface="Museo Moderno Bold"/>
              </a:rPr>
              <a:t>Weekend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3558874" y="7984054"/>
            <a:ext cx="7977485" cy="447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74"/>
              </a:lnSpc>
            </a:pPr>
            <a:r>
              <a:rPr lang="en-US" sz="2062">
                <a:solidFill>
                  <a:srgbClr val="272525"/>
                </a:solidFill>
                <a:latin typeface="Museo Moderno"/>
                <a:ea typeface="Museo Moderno"/>
                <a:cs typeface="Museo Moderno"/>
                <a:sym typeface="Museo Moderno"/>
              </a:rPr>
              <a:t>Different patterns</a:t>
            </a:r>
          </a:p>
        </p:txBody>
      </p:sp>
      <p:grpSp>
        <p:nvGrpSpPr>
          <p:cNvPr id="55" name="Group 55"/>
          <p:cNvGrpSpPr/>
          <p:nvPr/>
        </p:nvGrpSpPr>
        <p:grpSpPr>
          <a:xfrm>
            <a:off x="8415087" y="6986080"/>
            <a:ext cx="8615613" cy="1426996"/>
            <a:chOff x="0" y="0"/>
            <a:chExt cx="13696553" cy="2268547"/>
          </a:xfrm>
        </p:grpSpPr>
        <p:sp>
          <p:nvSpPr>
            <p:cNvPr id="56" name="Freeform 56"/>
            <p:cNvSpPr/>
            <p:nvPr/>
          </p:nvSpPr>
          <p:spPr>
            <a:xfrm>
              <a:off x="0" y="0"/>
              <a:ext cx="13696570" cy="2268463"/>
            </a:xfrm>
            <a:custGeom>
              <a:avLst/>
              <a:gdLst/>
              <a:ahLst/>
              <a:cxnLst/>
              <a:rect l="l" t="t" r="r" b="b"/>
              <a:pathLst>
                <a:path w="13696570" h="2268463">
                  <a:moveTo>
                    <a:pt x="0" y="139872"/>
                  </a:moveTo>
                  <a:cubicBezTo>
                    <a:pt x="0" y="62741"/>
                    <a:pt x="41529" y="0"/>
                    <a:pt x="92583" y="0"/>
                  </a:cubicBezTo>
                  <a:lnTo>
                    <a:pt x="13603987" y="0"/>
                  </a:lnTo>
                  <a:cubicBezTo>
                    <a:pt x="13655168" y="0"/>
                    <a:pt x="13696570" y="62741"/>
                    <a:pt x="13696570" y="139872"/>
                  </a:cubicBezTo>
                  <a:lnTo>
                    <a:pt x="13696570" y="2128591"/>
                  </a:lnTo>
                  <a:cubicBezTo>
                    <a:pt x="13696570" y="2205914"/>
                    <a:pt x="13655041" y="2268463"/>
                    <a:pt x="13603987" y="2268463"/>
                  </a:cubicBezTo>
                  <a:lnTo>
                    <a:pt x="92583" y="2268463"/>
                  </a:lnTo>
                  <a:cubicBezTo>
                    <a:pt x="41402" y="2268463"/>
                    <a:pt x="0" y="2205722"/>
                    <a:pt x="0" y="2128591"/>
                  </a:cubicBezTo>
                  <a:close/>
                </a:path>
              </a:pathLst>
            </a:custGeom>
            <a:solidFill>
              <a:srgbClr val="B5FDE6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7" name="Group 57"/>
          <p:cNvGrpSpPr>
            <a:grpSpLocks noChangeAspect="1"/>
          </p:cNvGrpSpPr>
          <p:nvPr/>
        </p:nvGrpSpPr>
        <p:grpSpPr>
          <a:xfrm>
            <a:off x="8580436" y="7202326"/>
            <a:ext cx="258366" cy="206574"/>
            <a:chOff x="0" y="0"/>
            <a:chExt cx="344488" cy="275432"/>
          </a:xfrm>
        </p:grpSpPr>
        <p:sp>
          <p:nvSpPr>
            <p:cNvPr id="58" name="Freeform 58" descr="preencoded.png"/>
            <p:cNvSpPr/>
            <p:nvPr/>
          </p:nvSpPr>
          <p:spPr>
            <a:xfrm>
              <a:off x="0" y="0"/>
              <a:ext cx="344551" cy="275463"/>
            </a:xfrm>
            <a:custGeom>
              <a:avLst/>
              <a:gdLst/>
              <a:ahLst/>
              <a:cxnLst/>
              <a:rect l="l" t="t" r="r" b="b"/>
              <a:pathLst>
                <a:path w="344551" h="275463">
                  <a:moveTo>
                    <a:pt x="0" y="0"/>
                  </a:moveTo>
                  <a:lnTo>
                    <a:pt x="344551" y="0"/>
                  </a:lnTo>
                  <a:lnTo>
                    <a:pt x="344551" y="275463"/>
                  </a:lnTo>
                  <a:lnTo>
                    <a:pt x="0" y="2754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r="18" b="-1899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9" name="TextBox 59"/>
          <p:cNvSpPr txBox="1"/>
          <p:nvPr/>
        </p:nvSpPr>
        <p:spPr>
          <a:xfrm>
            <a:off x="9076927" y="7059451"/>
            <a:ext cx="7588755" cy="1407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60"/>
              </a:lnSpc>
            </a:pPr>
            <a:r>
              <a:rPr lang="en-US" sz="1949">
                <a:solidFill>
                  <a:srgbClr val="000000"/>
                </a:solidFill>
                <a:latin typeface="Museo Moderno"/>
                <a:ea typeface="Museo Moderno"/>
                <a:cs typeface="Museo Moderno"/>
                <a:sym typeface="Museo Moderno"/>
              </a:rPr>
              <a:t>"Traditional 5-day commute shifted to a 3-day in-office core (Tuesday-Thursday)."</a:t>
            </a:r>
          </a:p>
          <a:p>
            <a:pPr algn="l">
              <a:lnSpc>
                <a:spcPts val="3860"/>
              </a:lnSpc>
            </a:pPr>
            <a:endParaRPr lang="en-US" sz="1949">
              <a:solidFill>
                <a:srgbClr val="000000"/>
              </a:solidFill>
              <a:latin typeface="Museo Moderno"/>
              <a:ea typeface="Museo Moderno"/>
              <a:cs typeface="Museo Moderno"/>
              <a:sym typeface="Museo Moderno"/>
            </a:endParaRPr>
          </a:p>
        </p:txBody>
      </p:sp>
      <p:grpSp>
        <p:nvGrpSpPr>
          <p:cNvPr id="60" name="Group 60"/>
          <p:cNvGrpSpPr/>
          <p:nvPr/>
        </p:nvGrpSpPr>
        <p:grpSpPr>
          <a:xfrm>
            <a:off x="10696357" y="2420077"/>
            <a:ext cx="4053073" cy="4053073"/>
            <a:chOff x="0" y="0"/>
            <a:chExt cx="812800" cy="812800"/>
          </a:xfrm>
        </p:grpSpPr>
        <p:sp>
          <p:nvSpPr>
            <p:cNvPr id="61" name="Freeform 61" descr="preencoded.png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8"/>
              <a:stretch>
                <a:fillRect t="-50000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2" name="Group 62"/>
          <p:cNvGrpSpPr/>
          <p:nvPr/>
        </p:nvGrpSpPr>
        <p:grpSpPr>
          <a:xfrm>
            <a:off x="12915900" y="9534525"/>
            <a:ext cx="4114800" cy="547688"/>
            <a:chOff x="0" y="0"/>
            <a:chExt cx="5486400" cy="730250"/>
          </a:xfrm>
        </p:grpSpPr>
        <p:sp>
          <p:nvSpPr>
            <p:cNvPr id="63" name="Freeform 63"/>
            <p:cNvSpPr/>
            <p:nvPr/>
          </p:nvSpPr>
          <p:spPr>
            <a:xfrm>
              <a:off x="0" y="0"/>
              <a:ext cx="5486400" cy="730250"/>
            </a:xfrm>
            <a:custGeom>
              <a:avLst/>
              <a:gdLst/>
              <a:ahLst/>
              <a:cxnLst/>
              <a:rect l="l" t="t" r="r" b="b"/>
              <a:pathLst>
                <a:path w="5486400" h="730250">
                  <a:moveTo>
                    <a:pt x="0" y="0"/>
                  </a:moveTo>
                  <a:lnTo>
                    <a:pt x="5486400" y="0"/>
                  </a:lnTo>
                  <a:lnTo>
                    <a:pt x="54864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4" name="TextBox 64"/>
            <p:cNvSpPr txBox="1"/>
            <p:nvPr/>
          </p:nvSpPr>
          <p:spPr>
            <a:xfrm>
              <a:off x="0" y="-38100"/>
              <a:ext cx="5486400" cy="76835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2160"/>
                </a:lnSpc>
              </a:pPr>
              <a:r>
                <a:rPr lang="en-US" sz="1800">
                  <a:solidFill>
                    <a:srgbClr val="FFFFFF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14  </a:t>
              </a: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r="-17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6067268" y="495320"/>
            <a:ext cx="1926864" cy="956639"/>
            <a:chOff x="0" y="0"/>
            <a:chExt cx="2569152" cy="127551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569210" cy="1275461"/>
            </a:xfrm>
            <a:custGeom>
              <a:avLst/>
              <a:gdLst/>
              <a:ahLst/>
              <a:cxnLst/>
              <a:rect l="l" t="t" r="r" b="b"/>
              <a:pathLst>
                <a:path w="2569210" h="1275461">
                  <a:moveTo>
                    <a:pt x="0" y="0"/>
                  </a:moveTo>
                  <a:lnTo>
                    <a:pt x="2569210" y="0"/>
                  </a:lnTo>
                  <a:lnTo>
                    <a:pt x="2569210" y="1275461"/>
                  </a:lnTo>
                  <a:lnTo>
                    <a:pt x="0" y="12754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2" b="-4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257300" y="9508378"/>
            <a:ext cx="4114800" cy="573834"/>
            <a:chOff x="0" y="0"/>
            <a:chExt cx="5486400" cy="76511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486400" cy="765175"/>
            </a:xfrm>
            <a:custGeom>
              <a:avLst/>
              <a:gdLst/>
              <a:ahLst/>
              <a:cxnLst/>
              <a:rect l="l" t="t" r="r" b="b"/>
              <a:pathLst>
                <a:path w="5486400" h="765175">
                  <a:moveTo>
                    <a:pt x="0" y="0"/>
                  </a:moveTo>
                  <a:lnTo>
                    <a:pt x="5486400" y="0"/>
                  </a:lnTo>
                  <a:lnTo>
                    <a:pt x="5486400" y="765175"/>
                  </a:lnTo>
                  <a:lnTo>
                    <a:pt x="0" y="765175"/>
                  </a:lnTo>
                  <a:close/>
                </a:path>
              </a:pathLst>
            </a:custGeom>
            <a:solidFill>
              <a:srgbClr val="1869A6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39976" y="0"/>
            <a:ext cx="2234648" cy="2079956"/>
            <a:chOff x="0" y="0"/>
            <a:chExt cx="2979530" cy="277327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979547" cy="2773299"/>
            </a:xfrm>
            <a:custGeom>
              <a:avLst/>
              <a:gdLst/>
              <a:ahLst/>
              <a:cxnLst/>
              <a:rect l="l" t="t" r="r" b="b"/>
              <a:pathLst>
                <a:path w="2979547" h="2773299">
                  <a:moveTo>
                    <a:pt x="0" y="0"/>
                  </a:moveTo>
                  <a:lnTo>
                    <a:pt x="2979547" y="0"/>
                  </a:lnTo>
                  <a:lnTo>
                    <a:pt x="2979547" y="2773299"/>
                  </a:lnTo>
                  <a:lnTo>
                    <a:pt x="0" y="27732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b="-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6461284" y="9516022"/>
            <a:ext cx="699135" cy="647885"/>
            <a:chOff x="0" y="0"/>
            <a:chExt cx="932180" cy="863846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932180" cy="863854"/>
            </a:xfrm>
            <a:custGeom>
              <a:avLst/>
              <a:gdLst/>
              <a:ahLst/>
              <a:cxnLst/>
              <a:rect l="l" t="t" r="r" b="b"/>
              <a:pathLst>
                <a:path w="932180" h="863854">
                  <a:moveTo>
                    <a:pt x="0" y="0"/>
                  </a:moveTo>
                  <a:lnTo>
                    <a:pt x="932180" y="0"/>
                  </a:lnTo>
                  <a:lnTo>
                    <a:pt x="932180" y="863854"/>
                  </a:lnTo>
                  <a:lnTo>
                    <a:pt x="0" y="863854"/>
                  </a:lnTo>
                  <a:close/>
                </a:path>
              </a:pathLst>
            </a:custGeom>
            <a:solidFill>
              <a:srgbClr val="1869A6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2" name="Freeform 12"/>
          <p:cNvSpPr/>
          <p:nvPr/>
        </p:nvSpPr>
        <p:spPr>
          <a:xfrm>
            <a:off x="13800644" y="9535277"/>
            <a:ext cx="2345312" cy="609375"/>
          </a:xfrm>
          <a:custGeom>
            <a:avLst/>
            <a:gdLst/>
            <a:ahLst/>
            <a:cxnLst/>
            <a:rect l="l" t="t" r="r" b="b"/>
            <a:pathLst>
              <a:path w="2345312" h="609375">
                <a:moveTo>
                  <a:pt x="0" y="0"/>
                </a:moveTo>
                <a:lnTo>
                  <a:pt x="2345312" y="0"/>
                </a:lnTo>
                <a:lnTo>
                  <a:pt x="2345312" y="609375"/>
                </a:lnTo>
                <a:lnTo>
                  <a:pt x="0" y="60937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3" name="Group 13"/>
          <p:cNvGrpSpPr/>
          <p:nvPr/>
        </p:nvGrpSpPr>
        <p:grpSpPr>
          <a:xfrm>
            <a:off x="1257300" y="9534525"/>
            <a:ext cx="4114800" cy="547688"/>
            <a:chOff x="0" y="0"/>
            <a:chExt cx="5486400" cy="73025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5486400" cy="730250"/>
            </a:xfrm>
            <a:custGeom>
              <a:avLst/>
              <a:gdLst/>
              <a:ahLst/>
              <a:cxnLst/>
              <a:rect l="l" t="t" r="r" b="b"/>
              <a:pathLst>
                <a:path w="5486400" h="730250">
                  <a:moveTo>
                    <a:pt x="0" y="0"/>
                  </a:moveTo>
                  <a:lnTo>
                    <a:pt x="5486400" y="0"/>
                  </a:lnTo>
                  <a:lnTo>
                    <a:pt x="54864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5486400" cy="76835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879"/>
                </a:lnSpc>
              </a:pPr>
              <a:r>
                <a:rPr lang="en-US" sz="2400">
                  <a:solidFill>
                    <a:srgbClr val="FFFFFF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11/29/25</a:t>
              </a:r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2779001" y="975477"/>
            <a:ext cx="12918199" cy="9434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848"/>
              </a:lnSpc>
            </a:pPr>
            <a:r>
              <a:rPr lang="en-US" sz="5190" b="1" dirty="0">
                <a:solidFill>
                  <a:srgbClr val="000000"/>
                </a:solidFill>
                <a:latin typeface="Museo Moderno Bold"/>
                <a:ea typeface="Museo Moderno Bold"/>
                <a:cs typeface="Museo Moderno Bold"/>
                <a:sym typeface="Museo Moderno Bold"/>
              </a:rPr>
              <a:t>In-Depth Analysis of the "Friday Effect"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57299" y="3481028"/>
            <a:ext cx="5600701" cy="5965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905"/>
              </a:lnSpc>
            </a:pPr>
            <a:r>
              <a:rPr lang="en-US" sz="3314" b="1" dirty="0">
                <a:solidFill>
                  <a:srgbClr val="000000"/>
                </a:solidFill>
                <a:latin typeface="Museo Moderno Bold"/>
                <a:ea typeface="Museo Moderno Bold"/>
                <a:cs typeface="Museo Moderno Bold"/>
                <a:sym typeface="Museo Moderno Bold"/>
              </a:rPr>
              <a:t>What is the Friday Effect?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57299" y="4198253"/>
            <a:ext cx="12468702" cy="487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70"/>
              </a:lnSpc>
            </a:pPr>
            <a:r>
              <a:rPr lang="en-US" sz="2276" dirty="0">
                <a:solidFill>
                  <a:srgbClr val="272525"/>
                </a:solidFill>
                <a:latin typeface="Museo Moderno"/>
                <a:ea typeface="Museo Moderno"/>
                <a:cs typeface="Museo Moderno"/>
                <a:sym typeface="Museo Moderno"/>
              </a:rPr>
              <a:t>Many workers choose to work remotely or have flexible schedules on Fridays, leading to: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257299" y="4862983"/>
            <a:ext cx="11015888" cy="487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3287" lvl="1" indent="-171643" algn="l">
              <a:lnSpc>
                <a:spcPts val="4370"/>
              </a:lnSpc>
              <a:buFont typeface="Arial"/>
              <a:buChar char="•"/>
            </a:pPr>
            <a:r>
              <a:rPr lang="en-US" sz="2276">
                <a:solidFill>
                  <a:srgbClr val="272525"/>
                </a:solidFill>
                <a:latin typeface="Museo Moderno"/>
                <a:ea typeface="Museo Moderno"/>
                <a:cs typeface="Museo Moderno"/>
                <a:sym typeface="Museo Moderno"/>
              </a:rPr>
              <a:t>Reduced demand at the end of the work week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257299" y="5381369"/>
            <a:ext cx="11015888" cy="487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3287" lvl="1" indent="-171643" algn="l">
              <a:lnSpc>
                <a:spcPts val="4370"/>
              </a:lnSpc>
              <a:buFont typeface="Arial"/>
              <a:buChar char="•"/>
            </a:pPr>
            <a:r>
              <a:rPr lang="en-US" sz="2276">
                <a:solidFill>
                  <a:srgbClr val="272525"/>
                </a:solidFill>
                <a:latin typeface="Museo Moderno"/>
                <a:ea typeface="Museo Moderno"/>
                <a:cs typeface="Museo Moderno"/>
                <a:sym typeface="Museo Moderno"/>
              </a:rPr>
              <a:t>A shift in traditional commuting patterns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1257299" y="7011554"/>
            <a:ext cx="10180120" cy="1586568"/>
            <a:chOff x="0" y="0"/>
            <a:chExt cx="14555997" cy="2268547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4556014" cy="2268463"/>
            </a:xfrm>
            <a:custGeom>
              <a:avLst/>
              <a:gdLst/>
              <a:ahLst/>
              <a:cxnLst/>
              <a:rect l="l" t="t" r="r" b="b"/>
              <a:pathLst>
                <a:path w="14556014" h="2268463">
                  <a:moveTo>
                    <a:pt x="0" y="139872"/>
                  </a:moveTo>
                  <a:cubicBezTo>
                    <a:pt x="0" y="62741"/>
                    <a:pt x="44135" y="0"/>
                    <a:pt x="98392" y="0"/>
                  </a:cubicBezTo>
                  <a:lnTo>
                    <a:pt x="14457621" y="0"/>
                  </a:lnTo>
                  <a:cubicBezTo>
                    <a:pt x="14512015" y="0"/>
                    <a:pt x="14556014" y="62741"/>
                    <a:pt x="14556014" y="139872"/>
                  </a:cubicBezTo>
                  <a:lnTo>
                    <a:pt x="14556014" y="2128591"/>
                  </a:lnTo>
                  <a:cubicBezTo>
                    <a:pt x="14556014" y="2205914"/>
                    <a:pt x="14511880" y="2268463"/>
                    <a:pt x="14457621" y="2268463"/>
                  </a:cubicBezTo>
                  <a:lnTo>
                    <a:pt x="98392" y="2268463"/>
                  </a:lnTo>
                  <a:cubicBezTo>
                    <a:pt x="44000" y="2268463"/>
                    <a:pt x="0" y="2205722"/>
                    <a:pt x="0" y="2128591"/>
                  </a:cubicBezTo>
                  <a:close/>
                </a:path>
              </a:pathLst>
            </a:custGeom>
            <a:solidFill>
              <a:srgbClr val="B5FDE6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3" name="Group 23"/>
          <p:cNvGrpSpPr>
            <a:grpSpLocks noChangeAspect="1"/>
          </p:cNvGrpSpPr>
          <p:nvPr/>
        </p:nvGrpSpPr>
        <p:grpSpPr>
          <a:xfrm>
            <a:off x="1422648" y="7227800"/>
            <a:ext cx="258366" cy="206574"/>
            <a:chOff x="0" y="0"/>
            <a:chExt cx="344488" cy="275432"/>
          </a:xfrm>
        </p:grpSpPr>
        <p:sp>
          <p:nvSpPr>
            <p:cNvPr id="24" name="Freeform 24" descr="preencoded.png"/>
            <p:cNvSpPr/>
            <p:nvPr/>
          </p:nvSpPr>
          <p:spPr>
            <a:xfrm>
              <a:off x="0" y="0"/>
              <a:ext cx="344551" cy="275463"/>
            </a:xfrm>
            <a:custGeom>
              <a:avLst/>
              <a:gdLst/>
              <a:ahLst/>
              <a:cxnLst/>
              <a:rect l="l" t="t" r="r" b="b"/>
              <a:pathLst>
                <a:path w="344551" h="275463">
                  <a:moveTo>
                    <a:pt x="0" y="0"/>
                  </a:moveTo>
                  <a:lnTo>
                    <a:pt x="344551" y="0"/>
                  </a:lnTo>
                  <a:lnTo>
                    <a:pt x="344551" y="275463"/>
                  </a:lnTo>
                  <a:lnTo>
                    <a:pt x="0" y="2754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r="18" b="-1899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1986212" y="7046388"/>
            <a:ext cx="8395544" cy="1421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65"/>
              </a:lnSpc>
            </a:pPr>
            <a:r>
              <a:rPr lang="en-US" sz="2362" b="1">
                <a:solidFill>
                  <a:srgbClr val="000000"/>
                </a:solidFill>
                <a:latin typeface="Source Sans 3 Bold"/>
                <a:ea typeface="Source Sans 3 Bold"/>
                <a:cs typeface="Source Sans 3 Bold"/>
                <a:sym typeface="Source Sans 3 Bold"/>
              </a:rPr>
              <a:t>The "Friday Effect":</a:t>
            </a:r>
            <a:r>
              <a:rPr lang="en-US" sz="2362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rPr>
              <a:t> Ridership consistently peaks Tuesday to Thursday, then falls dramatically on Friday. This visible, repeatable pattern proves hybrid work is a permanent fixture.</a:t>
            </a:r>
          </a:p>
        </p:txBody>
      </p:sp>
      <p:grpSp>
        <p:nvGrpSpPr>
          <p:cNvPr id="26" name="Group 26"/>
          <p:cNvGrpSpPr/>
          <p:nvPr/>
        </p:nvGrpSpPr>
        <p:grpSpPr>
          <a:xfrm>
            <a:off x="12915900" y="9534525"/>
            <a:ext cx="4114800" cy="547688"/>
            <a:chOff x="0" y="0"/>
            <a:chExt cx="5486400" cy="73025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5486400" cy="730250"/>
            </a:xfrm>
            <a:custGeom>
              <a:avLst/>
              <a:gdLst/>
              <a:ahLst/>
              <a:cxnLst/>
              <a:rect l="l" t="t" r="r" b="b"/>
              <a:pathLst>
                <a:path w="5486400" h="730250">
                  <a:moveTo>
                    <a:pt x="0" y="0"/>
                  </a:moveTo>
                  <a:lnTo>
                    <a:pt x="5486400" y="0"/>
                  </a:lnTo>
                  <a:lnTo>
                    <a:pt x="54864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-38100"/>
              <a:ext cx="5486400" cy="76835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2160"/>
                </a:lnSpc>
              </a:pPr>
              <a:r>
                <a:rPr lang="en-US" sz="1800">
                  <a:solidFill>
                    <a:srgbClr val="FFFFFF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15  </a:t>
              </a: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r="-17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6067268" y="495320"/>
            <a:ext cx="1926864" cy="956639"/>
            <a:chOff x="0" y="0"/>
            <a:chExt cx="2569152" cy="127551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569210" cy="1275461"/>
            </a:xfrm>
            <a:custGeom>
              <a:avLst/>
              <a:gdLst/>
              <a:ahLst/>
              <a:cxnLst/>
              <a:rect l="l" t="t" r="r" b="b"/>
              <a:pathLst>
                <a:path w="2569210" h="1275461">
                  <a:moveTo>
                    <a:pt x="0" y="0"/>
                  </a:moveTo>
                  <a:lnTo>
                    <a:pt x="2569210" y="0"/>
                  </a:lnTo>
                  <a:lnTo>
                    <a:pt x="2569210" y="1275461"/>
                  </a:lnTo>
                  <a:lnTo>
                    <a:pt x="0" y="12754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2" b="-4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257300" y="9508378"/>
            <a:ext cx="4114800" cy="573834"/>
            <a:chOff x="0" y="0"/>
            <a:chExt cx="5486400" cy="76511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486400" cy="765175"/>
            </a:xfrm>
            <a:custGeom>
              <a:avLst/>
              <a:gdLst/>
              <a:ahLst/>
              <a:cxnLst/>
              <a:rect l="l" t="t" r="r" b="b"/>
              <a:pathLst>
                <a:path w="5486400" h="765175">
                  <a:moveTo>
                    <a:pt x="0" y="0"/>
                  </a:moveTo>
                  <a:lnTo>
                    <a:pt x="5486400" y="0"/>
                  </a:lnTo>
                  <a:lnTo>
                    <a:pt x="5486400" y="765175"/>
                  </a:lnTo>
                  <a:lnTo>
                    <a:pt x="0" y="765175"/>
                  </a:lnTo>
                  <a:close/>
                </a:path>
              </a:pathLst>
            </a:custGeom>
            <a:solidFill>
              <a:srgbClr val="1869A6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39976" y="0"/>
            <a:ext cx="2234648" cy="2079956"/>
            <a:chOff x="0" y="0"/>
            <a:chExt cx="2979530" cy="277327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979547" cy="2773299"/>
            </a:xfrm>
            <a:custGeom>
              <a:avLst/>
              <a:gdLst/>
              <a:ahLst/>
              <a:cxnLst/>
              <a:rect l="l" t="t" r="r" b="b"/>
              <a:pathLst>
                <a:path w="2979547" h="2773299">
                  <a:moveTo>
                    <a:pt x="0" y="0"/>
                  </a:moveTo>
                  <a:lnTo>
                    <a:pt x="2979547" y="0"/>
                  </a:lnTo>
                  <a:lnTo>
                    <a:pt x="2979547" y="2773299"/>
                  </a:lnTo>
                  <a:lnTo>
                    <a:pt x="0" y="27732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b="-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6461284" y="9516022"/>
            <a:ext cx="699135" cy="647885"/>
            <a:chOff x="0" y="0"/>
            <a:chExt cx="932180" cy="863846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932180" cy="863854"/>
            </a:xfrm>
            <a:custGeom>
              <a:avLst/>
              <a:gdLst/>
              <a:ahLst/>
              <a:cxnLst/>
              <a:rect l="l" t="t" r="r" b="b"/>
              <a:pathLst>
                <a:path w="932180" h="863854">
                  <a:moveTo>
                    <a:pt x="0" y="0"/>
                  </a:moveTo>
                  <a:lnTo>
                    <a:pt x="932180" y="0"/>
                  </a:lnTo>
                  <a:lnTo>
                    <a:pt x="932180" y="863854"/>
                  </a:lnTo>
                  <a:lnTo>
                    <a:pt x="0" y="863854"/>
                  </a:lnTo>
                  <a:close/>
                </a:path>
              </a:pathLst>
            </a:custGeom>
            <a:solidFill>
              <a:srgbClr val="1869A6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2" name="Freeform 12"/>
          <p:cNvSpPr/>
          <p:nvPr/>
        </p:nvSpPr>
        <p:spPr>
          <a:xfrm>
            <a:off x="13800644" y="9535277"/>
            <a:ext cx="2345312" cy="609375"/>
          </a:xfrm>
          <a:custGeom>
            <a:avLst/>
            <a:gdLst/>
            <a:ahLst/>
            <a:cxnLst/>
            <a:rect l="l" t="t" r="r" b="b"/>
            <a:pathLst>
              <a:path w="2345312" h="609375">
                <a:moveTo>
                  <a:pt x="0" y="0"/>
                </a:moveTo>
                <a:lnTo>
                  <a:pt x="2345312" y="0"/>
                </a:lnTo>
                <a:lnTo>
                  <a:pt x="2345312" y="609375"/>
                </a:lnTo>
                <a:lnTo>
                  <a:pt x="0" y="60937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3" name="Group 13"/>
          <p:cNvGrpSpPr/>
          <p:nvPr/>
        </p:nvGrpSpPr>
        <p:grpSpPr>
          <a:xfrm>
            <a:off x="1257300" y="9534525"/>
            <a:ext cx="4114800" cy="547688"/>
            <a:chOff x="0" y="0"/>
            <a:chExt cx="5486400" cy="73025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5486400" cy="730250"/>
            </a:xfrm>
            <a:custGeom>
              <a:avLst/>
              <a:gdLst/>
              <a:ahLst/>
              <a:cxnLst/>
              <a:rect l="l" t="t" r="r" b="b"/>
              <a:pathLst>
                <a:path w="5486400" h="730250">
                  <a:moveTo>
                    <a:pt x="0" y="0"/>
                  </a:moveTo>
                  <a:lnTo>
                    <a:pt x="5486400" y="0"/>
                  </a:lnTo>
                  <a:lnTo>
                    <a:pt x="54864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5486400" cy="76835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879"/>
                </a:lnSpc>
              </a:pPr>
              <a:r>
                <a:rPr lang="en-US" sz="2400">
                  <a:solidFill>
                    <a:srgbClr val="FFFFFF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11/29/25</a:t>
              </a:r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3472517" y="1079830"/>
            <a:ext cx="11691283" cy="10123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324"/>
              </a:lnSpc>
            </a:pPr>
            <a:r>
              <a:rPr lang="en-US" sz="5562" b="1" dirty="0">
                <a:solidFill>
                  <a:srgbClr val="000000"/>
                </a:solidFill>
                <a:latin typeface="Museo Moderno Bold"/>
                <a:ea typeface="Museo Moderno Bold"/>
                <a:cs typeface="Museo Moderno Bold"/>
                <a:sym typeface="Museo Moderno Bold"/>
              </a:rPr>
              <a:t>Weekend Behavior and Recovery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722587" y="3628002"/>
            <a:ext cx="6174179" cy="1104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774"/>
              </a:lnSpc>
            </a:pPr>
            <a:r>
              <a:rPr lang="en-US" sz="7312" b="1">
                <a:solidFill>
                  <a:srgbClr val="272525"/>
                </a:solidFill>
                <a:latin typeface="Museo Moderno Bold"/>
                <a:ea typeface="Museo Moderno Bold"/>
                <a:cs typeface="Museo Moderno Bold"/>
                <a:sym typeface="Museo Moderno Bold"/>
              </a:rPr>
              <a:t>66.73%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3402632" y="4841547"/>
            <a:ext cx="4813886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25"/>
              </a:lnSpc>
            </a:pPr>
            <a:r>
              <a:rPr lang="en-US" sz="2750" b="1">
                <a:solidFill>
                  <a:srgbClr val="272525"/>
                </a:solidFill>
                <a:latin typeface="Museo Moderno Bold"/>
                <a:ea typeface="Museo Moderno Bold"/>
                <a:cs typeface="Museo Moderno Bold"/>
                <a:sym typeface="Museo Moderno Bold"/>
              </a:rPr>
              <a:t>Sunday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722587" y="5378370"/>
            <a:ext cx="6174179" cy="476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74"/>
              </a:lnSpc>
            </a:pPr>
            <a:r>
              <a:rPr lang="en-US" sz="2187">
                <a:solidFill>
                  <a:srgbClr val="272525"/>
                </a:solidFill>
                <a:latin typeface="Museo Moderno"/>
                <a:ea typeface="Museo Moderno"/>
                <a:cs typeface="Museo Moderno"/>
                <a:sym typeface="Museo Moderno"/>
              </a:rPr>
              <a:t>Highest recovery of the week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9378093" y="3628002"/>
            <a:ext cx="6174381" cy="1104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774"/>
              </a:lnSpc>
            </a:pPr>
            <a:r>
              <a:rPr lang="en-US" sz="7312" b="1">
                <a:solidFill>
                  <a:srgbClr val="272525"/>
                </a:solidFill>
                <a:latin typeface="Museo Moderno Bold"/>
                <a:ea typeface="Museo Moderno Bold"/>
                <a:cs typeface="Museo Moderno Bold"/>
                <a:sym typeface="Museo Moderno Bold"/>
              </a:rPr>
              <a:t>55.25%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0058342" y="4841547"/>
            <a:ext cx="4813886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25"/>
              </a:lnSpc>
            </a:pPr>
            <a:r>
              <a:rPr lang="en-US" sz="2750" b="1">
                <a:solidFill>
                  <a:srgbClr val="272525"/>
                </a:solidFill>
                <a:latin typeface="Museo Moderno Bold"/>
                <a:ea typeface="Museo Moderno Bold"/>
                <a:cs typeface="Museo Moderno Bold"/>
                <a:sym typeface="Museo Moderno Bold"/>
              </a:rPr>
              <a:t>Monday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9378093" y="5378370"/>
            <a:ext cx="6174381" cy="476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74"/>
              </a:lnSpc>
            </a:pPr>
            <a:r>
              <a:rPr lang="en-US" sz="2187">
                <a:solidFill>
                  <a:srgbClr val="272525"/>
                </a:solidFill>
                <a:latin typeface="Museo Moderno"/>
                <a:ea typeface="Museo Moderno"/>
                <a:cs typeface="Museo Moderno"/>
                <a:sym typeface="Museo Moderno"/>
              </a:rPr>
              <a:t>Lowest recovery of the week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2722587" y="6510655"/>
            <a:ext cx="4813886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25"/>
              </a:lnSpc>
            </a:pPr>
            <a:r>
              <a:rPr lang="en-US" sz="2750" b="1">
                <a:solidFill>
                  <a:srgbClr val="000000"/>
                </a:solidFill>
                <a:latin typeface="Museo Moderno Bold"/>
                <a:ea typeface="Museo Moderno Bold"/>
                <a:cs typeface="Museo Moderno Bold"/>
                <a:sym typeface="Museo Moderno Bold"/>
              </a:rPr>
              <a:t>Explanation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2722587" y="7160885"/>
            <a:ext cx="5945139" cy="1009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74"/>
              </a:lnSpc>
            </a:pPr>
            <a:r>
              <a:rPr lang="en-US" sz="2187">
                <a:solidFill>
                  <a:srgbClr val="272525"/>
                </a:solidFill>
                <a:latin typeface="Museo Moderno"/>
                <a:ea typeface="Museo Moderno"/>
                <a:cs typeface="Museo Moderno"/>
                <a:sym typeface="Museo Moderno"/>
              </a:rPr>
              <a:t>Stronger relative recovery on weekends suggests </a:t>
            </a:r>
            <a:r>
              <a:rPr lang="en-US" sz="2187" b="1">
                <a:solidFill>
                  <a:srgbClr val="272525"/>
                </a:solidFill>
                <a:latin typeface="Museo Moderno Bold"/>
                <a:ea typeface="Museo Moderno Bold"/>
                <a:cs typeface="Museo Moderno Bold"/>
                <a:sym typeface="Museo Moderno Bold"/>
              </a:rPr>
              <a:t>more leisure and non-work trips</a:t>
            </a:r>
            <a:r>
              <a:rPr lang="en-US" sz="2187">
                <a:solidFill>
                  <a:srgbClr val="272525"/>
                </a:solidFill>
                <a:latin typeface="Museo Moderno"/>
                <a:ea typeface="Museo Moderno"/>
                <a:cs typeface="Museo Moderno"/>
                <a:sym typeface="Museo Moderno"/>
              </a:rPr>
              <a:t>.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9620274" y="6510655"/>
            <a:ext cx="4813886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25"/>
              </a:lnSpc>
            </a:pPr>
            <a:r>
              <a:rPr lang="en-US" sz="2750" b="1">
                <a:solidFill>
                  <a:srgbClr val="000000"/>
                </a:solidFill>
                <a:latin typeface="Museo Moderno Bold"/>
                <a:ea typeface="Museo Moderno Bold"/>
                <a:cs typeface="Museo Moderno Bold"/>
                <a:sym typeface="Museo Moderno Bold"/>
              </a:rPr>
              <a:t>Opportunities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9620274" y="7160885"/>
            <a:ext cx="5945139" cy="1009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74"/>
              </a:lnSpc>
            </a:pPr>
            <a:r>
              <a:rPr lang="en-US" sz="2187">
                <a:solidFill>
                  <a:srgbClr val="272525"/>
                </a:solidFill>
                <a:latin typeface="Museo Moderno"/>
                <a:ea typeface="Museo Moderno"/>
                <a:cs typeface="Museo Moderno"/>
                <a:sym typeface="Museo Moderno"/>
              </a:rPr>
              <a:t>Potential for </a:t>
            </a:r>
            <a:r>
              <a:rPr lang="en-US" sz="2187">
                <a:solidFill>
                  <a:srgbClr val="4A7DBB"/>
                </a:solidFill>
                <a:latin typeface="Museo Moderno"/>
                <a:ea typeface="Museo Moderno"/>
                <a:cs typeface="Museo Moderno"/>
                <a:sym typeface="Museo Moderno"/>
              </a:rPr>
              <a:t>weekend-focused products</a:t>
            </a:r>
            <a:r>
              <a:rPr lang="en-US" sz="2187">
                <a:solidFill>
                  <a:srgbClr val="272525"/>
                </a:solidFill>
                <a:latin typeface="Museo Moderno"/>
                <a:ea typeface="Museo Moderno"/>
                <a:cs typeface="Museo Moderno"/>
                <a:sym typeface="Museo Moderno"/>
              </a:rPr>
              <a:t> (e.g., day tickets, family offers).</a:t>
            </a:r>
          </a:p>
        </p:txBody>
      </p:sp>
      <p:grpSp>
        <p:nvGrpSpPr>
          <p:cNvPr id="27" name="Group 27"/>
          <p:cNvGrpSpPr/>
          <p:nvPr/>
        </p:nvGrpSpPr>
        <p:grpSpPr>
          <a:xfrm>
            <a:off x="12915900" y="9534525"/>
            <a:ext cx="4114800" cy="547688"/>
            <a:chOff x="0" y="0"/>
            <a:chExt cx="5486400" cy="73025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5486400" cy="730250"/>
            </a:xfrm>
            <a:custGeom>
              <a:avLst/>
              <a:gdLst/>
              <a:ahLst/>
              <a:cxnLst/>
              <a:rect l="l" t="t" r="r" b="b"/>
              <a:pathLst>
                <a:path w="5486400" h="730250">
                  <a:moveTo>
                    <a:pt x="0" y="0"/>
                  </a:moveTo>
                  <a:lnTo>
                    <a:pt x="5486400" y="0"/>
                  </a:lnTo>
                  <a:lnTo>
                    <a:pt x="54864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-38100"/>
              <a:ext cx="5486400" cy="76835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2160"/>
                </a:lnSpc>
              </a:pPr>
              <a:r>
                <a:rPr lang="en-US" sz="1800">
                  <a:solidFill>
                    <a:srgbClr val="FFFFFF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16  </a:t>
              </a:r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r="-17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6067268" y="495320"/>
            <a:ext cx="1926864" cy="956639"/>
            <a:chOff x="0" y="0"/>
            <a:chExt cx="2569152" cy="127551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569210" cy="1275461"/>
            </a:xfrm>
            <a:custGeom>
              <a:avLst/>
              <a:gdLst/>
              <a:ahLst/>
              <a:cxnLst/>
              <a:rect l="l" t="t" r="r" b="b"/>
              <a:pathLst>
                <a:path w="2569210" h="1275461">
                  <a:moveTo>
                    <a:pt x="0" y="0"/>
                  </a:moveTo>
                  <a:lnTo>
                    <a:pt x="2569210" y="0"/>
                  </a:lnTo>
                  <a:lnTo>
                    <a:pt x="2569210" y="1275461"/>
                  </a:lnTo>
                  <a:lnTo>
                    <a:pt x="0" y="12754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2" b="-4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257300" y="9508378"/>
            <a:ext cx="4114800" cy="573834"/>
            <a:chOff x="0" y="0"/>
            <a:chExt cx="5486400" cy="76511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486400" cy="765175"/>
            </a:xfrm>
            <a:custGeom>
              <a:avLst/>
              <a:gdLst/>
              <a:ahLst/>
              <a:cxnLst/>
              <a:rect l="l" t="t" r="r" b="b"/>
              <a:pathLst>
                <a:path w="5486400" h="765175">
                  <a:moveTo>
                    <a:pt x="0" y="0"/>
                  </a:moveTo>
                  <a:lnTo>
                    <a:pt x="5486400" y="0"/>
                  </a:lnTo>
                  <a:lnTo>
                    <a:pt x="5486400" y="765175"/>
                  </a:lnTo>
                  <a:lnTo>
                    <a:pt x="0" y="765175"/>
                  </a:lnTo>
                  <a:close/>
                </a:path>
              </a:pathLst>
            </a:custGeom>
            <a:solidFill>
              <a:srgbClr val="1869A6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39976" y="0"/>
            <a:ext cx="2234648" cy="2079956"/>
            <a:chOff x="0" y="0"/>
            <a:chExt cx="2979530" cy="277327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979547" cy="2773299"/>
            </a:xfrm>
            <a:custGeom>
              <a:avLst/>
              <a:gdLst/>
              <a:ahLst/>
              <a:cxnLst/>
              <a:rect l="l" t="t" r="r" b="b"/>
              <a:pathLst>
                <a:path w="2979547" h="2773299">
                  <a:moveTo>
                    <a:pt x="0" y="0"/>
                  </a:moveTo>
                  <a:lnTo>
                    <a:pt x="2979547" y="0"/>
                  </a:lnTo>
                  <a:lnTo>
                    <a:pt x="2979547" y="2773299"/>
                  </a:lnTo>
                  <a:lnTo>
                    <a:pt x="0" y="27732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b="-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6461284" y="9516022"/>
            <a:ext cx="699135" cy="647885"/>
            <a:chOff x="0" y="0"/>
            <a:chExt cx="932180" cy="863846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932180" cy="863854"/>
            </a:xfrm>
            <a:custGeom>
              <a:avLst/>
              <a:gdLst/>
              <a:ahLst/>
              <a:cxnLst/>
              <a:rect l="l" t="t" r="r" b="b"/>
              <a:pathLst>
                <a:path w="932180" h="863854">
                  <a:moveTo>
                    <a:pt x="0" y="0"/>
                  </a:moveTo>
                  <a:lnTo>
                    <a:pt x="932180" y="0"/>
                  </a:lnTo>
                  <a:lnTo>
                    <a:pt x="932180" y="863854"/>
                  </a:lnTo>
                  <a:lnTo>
                    <a:pt x="0" y="863854"/>
                  </a:lnTo>
                  <a:close/>
                </a:path>
              </a:pathLst>
            </a:custGeom>
            <a:solidFill>
              <a:srgbClr val="1869A6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2" name="Freeform 12"/>
          <p:cNvSpPr/>
          <p:nvPr/>
        </p:nvSpPr>
        <p:spPr>
          <a:xfrm>
            <a:off x="13800644" y="9535277"/>
            <a:ext cx="2345312" cy="609375"/>
          </a:xfrm>
          <a:custGeom>
            <a:avLst/>
            <a:gdLst/>
            <a:ahLst/>
            <a:cxnLst/>
            <a:rect l="l" t="t" r="r" b="b"/>
            <a:pathLst>
              <a:path w="2345312" h="609375">
                <a:moveTo>
                  <a:pt x="0" y="0"/>
                </a:moveTo>
                <a:lnTo>
                  <a:pt x="2345312" y="0"/>
                </a:lnTo>
                <a:lnTo>
                  <a:pt x="2345312" y="609375"/>
                </a:lnTo>
                <a:lnTo>
                  <a:pt x="0" y="60937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3" name="Group 13"/>
          <p:cNvGrpSpPr/>
          <p:nvPr/>
        </p:nvGrpSpPr>
        <p:grpSpPr>
          <a:xfrm>
            <a:off x="1257300" y="9534525"/>
            <a:ext cx="4114800" cy="547688"/>
            <a:chOff x="0" y="0"/>
            <a:chExt cx="5486400" cy="73025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5486400" cy="730250"/>
            </a:xfrm>
            <a:custGeom>
              <a:avLst/>
              <a:gdLst/>
              <a:ahLst/>
              <a:cxnLst/>
              <a:rect l="l" t="t" r="r" b="b"/>
              <a:pathLst>
                <a:path w="5486400" h="730250">
                  <a:moveTo>
                    <a:pt x="0" y="0"/>
                  </a:moveTo>
                  <a:lnTo>
                    <a:pt x="5486400" y="0"/>
                  </a:lnTo>
                  <a:lnTo>
                    <a:pt x="54864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5486400" cy="76835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879"/>
                </a:lnSpc>
              </a:pPr>
              <a:r>
                <a:rPr lang="en-US" sz="2400">
                  <a:solidFill>
                    <a:srgbClr val="FFFFFF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11/29/25</a:t>
              </a:r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4997202" y="929877"/>
            <a:ext cx="8941356" cy="10001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24"/>
              </a:lnSpc>
            </a:pPr>
            <a:r>
              <a:rPr lang="en-US" sz="5562" b="1">
                <a:solidFill>
                  <a:srgbClr val="000000"/>
                </a:solidFill>
                <a:latin typeface="Museo Moderno Bold"/>
                <a:ea typeface="Museo Moderno Bold"/>
                <a:cs typeface="Museo Moderno Bold"/>
                <a:sym typeface="Museo Moderno Bold"/>
              </a:rPr>
              <a:t>Summary of Key Insights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986284" y="3540090"/>
            <a:ext cx="8021836" cy="2118271"/>
            <a:chOff x="0" y="0"/>
            <a:chExt cx="10695782" cy="2824362"/>
          </a:xfrm>
        </p:grpSpPr>
        <p:sp>
          <p:nvSpPr>
            <p:cNvPr id="18" name="Freeform 18"/>
            <p:cNvSpPr/>
            <p:nvPr/>
          </p:nvSpPr>
          <p:spPr>
            <a:xfrm>
              <a:off x="7874" y="7874"/>
              <a:ext cx="10679938" cy="2808478"/>
            </a:xfrm>
            <a:custGeom>
              <a:avLst/>
              <a:gdLst/>
              <a:ahLst/>
              <a:cxnLst/>
              <a:rect l="l" t="t" r="r" b="b"/>
              <a:pathLst>
                <a:path w="10679938" h="2808478">
                  <a:moveTo>
                    <a:pt x="0" y="907415"/>
                  </a:moveTo>
                  <a:cubicBezTo>
                    <a:pt x="0" y="406273"/>
                    <a:pt x="407924" y="0"/>
                    <a:pt x="911098" y="0"/>
                  </a:cubicBezTo>
                  <a:lnTo>
                    <a:pt x="9768840" y="0"/>
                  </a:lnTo>
                  <a:cubicBezTo>
                    <a:pt x="10272014" y="0"/>
                    <a:pt x="10679938" y="406273"/>
                    <a:pt x="10679938" y="907288"/>
                  </a:cubicBezTo>
                  <a:lnTo>
                    <a:pt x="10679938" y="1901190"/>
                  </a:lnTo>
                  <a:cubicBezTo>
                    <a:pt x="10679938" y="2402332"/>
                    <a:pt x="10272014" y="2808478"/>
                    <a:pt x="9768840" y="2808478"/>
                  </a:cubicBezTo>
                  <a:lnTo>
                    <a:pt x="911098" y="2808478"/>
                  </a:lnTo>
                  <a:cubicBezTo>
                    <a:pt x="407924" y="2808605"/>
                    <a:pt x="127" y="2402332"/>
                    <a:pt x="0" y="1901190"/>
                  </a:cubicBezTo>
                  <a:close/>
                </a:path>
              </a:pathLst>
            </a:custGeom>
            <a:solidFill>
              <a:srgbClr val="CEFDEE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9"/>
            <p:cNvSpPr/>
            <p:nvPr/>
          </p:nvSpPr>
          <p:spPr>
            <a:xfrm>
              <a:off x="0" y="0"/>
              <a:ext cx="10695686" cy="2824480"/>
            </a:xfrm>
            <a:custGeom>
              <a:avLst/>
              <a:gdLst/>
              <a:ahLst/>
              <a:cxnLst/>
              <a:rect l="l" t="t" r="r" b="b"/>
              <a:pathLst>
                <a:path w="10695686" h="2824480">
                  <a:moveTo>
                    <a:pt x="0" y="915289"/>
                  </a:moveTo>
                  <a:cubicBezTo>
                    <a:pt x="0" y="409702"/>
                    <a:pt x="411480" y="0"/>
                    <a:pt x="918972" y="0"/>
                  </a:cubicBezTo>
                  <a:lnTo>
                    <a:pt x="9776714" y="0"/>
                  </a:lnTo>
                  <a:lnTo>
                    <a:pt x="9776714" y="7874"/>
                  </a:lnTo>
                  <a:lnTo>
                    <a:pt x="9776714" y="0"/>
                  </a:lnTo>
                  <a:cubicBezTo>
                    <a:pt x="10284206" y="0"/>
                    <a:pt x="10695686" y="409702"/>
                    <a:pt x="10695686" y="915289"/>
                  </a:cubicBezTo>
                  <a:lnTo>
                    <a:pt x="10687812" y="915289"/>
                  </a:lnTo>
                  <a:lnTo>
                    <a:pt x="10695686" y="915289"/>
                  </a:lnTo>
                  <a:lnTo>
                    <a:pt x="10695686" y="1909191"/>
                  </a:lnTo>
                  <a:lnTo>
                    <a:pt x="10687812" y="1909191"/>
                  </a:lnTo>
                  <a:lnTo>
                    <a:pt x="10695686" y="1909191"/>
                  </a:lnTo>
                  <a:cubicBezTo>
                    <a:pt x="10695686" y="2414651"/>
                    <a:pt x="10284206" y="2824480"/>
                    <a:pt x="9776714" y="2824480"/>
                  </a:cubicBezTo>
                  <a:lnTo>
                    <a:pt x="9776714" y="2816606"/>
                  </a:lnTo>
                  <a:lnTo>
                    <a:pt x="9776714" y="2824480"/>
                  </a:lnTo>
                  <a:lnTo>
                    <a:pt x="918972" y="2824480"/>
                  </a:lnTo>
                  <a:lnTo>
                    <a:pt x="918972" y="2816606"/>
                  </a:lnTo>
                  <a:lnTo>
                    <a:pt x="918972" y="2824480"/>
                  </a:lnTo>
                  <a:cubicBezTo>
                    <a:pt x="411480" y="2824353"/>
                    <a:pt x="0" y="2414651"/>
                    <a:pt x="0" y="1909064"/>
                  </a:cubicBezTo>
                  <a:lnTo>
                    <a:pt x="0" y="915289"/>
                  </a:lnTo>
                  <a:lnTo>
                    <a:pt x="7874" y="915289"/>
                  </a:lnTo>
                  <a:lnTo>
                    <a:pt x="0" y="915289"/>
                  </a:lnTo>
                  <a:moveTo>
                    <a:pt x="15875" y="915289"/>
                  </a:moveTo>
                  <a:lnTo>
                    <a:pt x="15875" y="1909191"/>
                  </a:lnTo>
                  <a:lnTo>
                    <a:pt x="7874" y="1909191"/>
                  </a:lnTo>
                  <a:lnTo>
                    <a:pt x="15748" y="1909191"/>
                  </a:lnTo>
                  <a:cubicBezTo>
                    <a:pt x="15748" y="2405888"/>
                    <a:pt x="420116" y="2808605"/>
                    <a:pt x="918845" y="2808605"/>
                  </a:cubicBezTo>
                  <a:lnTo>
                    <a:pt x="9776714" y="2808605"/>
                  </a:lnTo>
                  <a:cubicBezTo>
                    <a:pt x="10275570" y="2808605"/>
                    <a:pt x="10679811" y="2405888"/>
                    <a:pt x="10679811" y="1909191"/>
                  </a:cubicBezTo>
                  <a:lnTo>
                    <a:pt x="10679811" y="915289"/>
                  </a:lnTo>
                  <a:cubicBezTo>
                    <a:pt x="10679811" y="418592"/>
                    <a:pt x="10275443" y="15875"/>
                    <a:pt x="9776714" y="15875"/>
                  </a:cubicBezTo>
                  <a:lnTo>
                    <a:pt x="918972" y="15875"/>
                  </a:lnTo>
                  <a:lnTo>
                    <a:pt x="918972" y="7874"/>
                  </a:lnTo>
                  <a:lnTo>
                    <a:pt x="918972" y="15748"/>
                  </a:lnTo>
                  <a:cubicBezTo>
                    <a:pt x="420243" y="15875"/>
                    <a:pt x="15875" y="418592"/>
                    <a:pt x="15875" y="915289"/>
                  </a:cubicBezTo>
                  <a:close/>
                </a:path>
              </a:pathLst>
            </a:custGeom>
            <a:solidFill>
              <a:srgbClr val="B4E3D4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1285279" y="3762886"/>
            <a:ext cx="6553676" cy="4705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74"/>
              </a:lnSpc>
            </a:pPr>
            <a:r>
              <a:rPr lang="en-US" sz="2649" b="1">
                <a:solidFill>
                  <a:srgbClr val="272525"/>
                </a:solidFill>
                <a:latin typeface="Museo Moderno Bold"/>
                <a:ea typeface="Museo Moderno Bold"/>
                <a:cs typeface="Museo Moderno Bold"/>
                <a:sym typeface="Museo Moderno Bold"/>
              </a:rPr>
              <a:t>Ridership Significantly Lower than 2019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285279" y="4299709"/>
            <a:ext cx="7423845" cy="981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79"/>
              </a:lnSpc>
            </a:pPr>
            <a:r>
              <a:rPr lang="en-US" sz="2087">
                <a:solidFill>
                  <a:srgbClr val="272525"/>
                </a:solidFill>
                <a:latin typeface="Museo Moderno"/>
                <a:ea typeface="Museo Moderno"/>
                <a:cs typeface="Museo Moderno"/>
                <a:sym typeface="Museo Moderno"/>
              </a:rPr>
              <a:t>Ridership remains </a:t>
            </a:r>
            <a:r>
              <a:rPr lang="en-US" sz="2087" b="1">
                <a:solidFill>
                  <a:srgbClr val="272525"/>
                </a:solidFill>
                <a:latin typeface="Museo Moderno Bold"/>
                <a:ea typeface="Museo Moderno Bold"/>
                <a:cs typeface="Museo Moderno Bold"/>
                <a:sym typeface="Museo Moderno Bold"/>
              </a:rPr>
              <a:t>much lower than 2019 levels</a:t>
            </a:r>
            <a:r>
              <a:rPr lang="en-US" sz="2087">
                <a:solidFill>
                  <a:srgbClr val="272525"/>
                </a:solidFill>
                <a:latin typeface="Museo Moderno"/>
                <a:ea typeface="Museo Moderno"/>
                <a:cs typeface="Museo Moderno"/>
                <a:sym typeface="Museo Moderno"/>
              </a:rPr>
              <a:t>, with major revenue impacts.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9279731" y="3540090"/>
            <a:ext cx="8021985" cy="2118271"/>
            <a:chOff x="0" y="0"/>
            <a:chExt cx="10695980" cy="2824362"/>
          </a:xfrm>
        </p:grpSpPr>
        <p:sp>
          <p:nvSpPr>
            <p:cNvPr id="23" name="Freeform 23"/>
            <p:cNvSpPr/>
            <p:nvPr/>
          </p:nvSpPr>
          <p:spPr>
            <a:xfrm>
              <a:off x="7874" y="7874"/>
              <a:ext cx="10680192" cy="2808478"/>
            </a:xfrm>
            <a:custGeom>
              <a:avLst/>
              <a:gdLst/>
              <a:ahLst/>
              <a:cxnLst/>
              <a:rect l="l" t="t" r="r" b="b"/>
              <a:pathLst>
                <a:path w="10680192" h="2808478">
                  <a:moveTo>
                    <a:pt x="0" y="907415"/>
                  </a:moveTo>
                  <a:cubicBezTo>
                    <a:pt x="0" y="406273"/>
                    <a:pt x="407924" y="0"/>
                    <a:pt x="911098" y="0"/>
                  </a:cubicBezTo>
                  <a:lnTo>
                    <a:pt x="9769094" y="0"/>
                  </a:lnTo>
                  <a:cubicBezTo>
                    <a:pt x="10272268" y="0"/>
                    <a:pt x="10680192" y="406273"/>
                    <a:pt x="10680192" y="907288"/>
                  </a:cubicBezTo>
                  <a:lnTo>
                    <a:pt x="10680192" y="1901190"/>
                  </a:lnTo>
                  <a:cubicBezTo>
                    <a:pt x="10680192" y="2402332"/>
                    <a:pt x="10272268" y="2808478"/>
                    <a:pt x="9769094" y="2808478"/>
                  </a:cubicBezTo>
                  <a:lnTo>
                    <a:pt x="911098" y="2808478"/>
                  </a:lnTo>
                  <a:cubicBezTo>
                    <a:pt x="407924" y="2808605"/>
                    <a:pt x="127" y="2402332"/>
                    <a:pt x="0" y="1901190"/>
                  </a:cubicBezTo>
                  <a:close/>
                </a:path>
              </a:pathLst>
            </a:custGeom>
            <a:solidFill>
              <a:srgbClr val="CEFDEE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24"/>
            <p:cNvSpPr/>
            <p:nvPr/>
          </p:nvSpPr>
          <p:spPr>
            <a:xfrm>
              <a:off x="0" y="0"/>
              <a:ext cx="10695940" cy="2824480"/>
            </a:xfrm>
            <a:custGeom>
              <a:avLst/>
              <a:gdLst/>
              <a:ahLst/>
              <a:cxnLst/>
              <a:rect l="l" t="t" r="r" b="b"/>
              <a:pathLst>
                <a:path w="10695940" h="2824480">
                  <a:moveTo>
                    <a:pt x="0" y="915289"/>
                  </a:moveTo>
                  <a:cubicBezTo>
                    <a:pt x="0" y="409702"/>
                    <a:pt x="411480" y="0"/>
                    <a:pt x="918972" y="0"/>
                  </a:cubicBezTo>
                  <a:lnTo>
                    <a:pt x="9776968" y="0"/>
                  </a:lnTo>
                  <a:lnTo>
                    <a:pt x="9776968" y="7874"/>
                  </a:lnTo>
                  <a:lnTo>
                    <a:pt x="9776968" y="0"/>
                  </a:lnTo>
                  <a:cubicBezTo>
                    <a:pt x="10284460" y="0"/>
                    <a:pt x="10695940" y="409702"/>
                    <a:pt x="10695940" y="915289"/>
                  </a:cubicBezTo>
                  <a:lnTo>
                    <a:pt x="10688066" y="915289"/>
                  </a:lnTo>
                  <a:lnTo>
                    <a:pt x="10695940" y="915289"/>
                  </a:lnTo>
                  <a:lnTo>
                    <a:pt x="10695940" y="1909191"/>
                  </a:lnTo>
                  <a:lnTo>
                    <a:pt x="10688066" y="1909191"/>
                  </a:lnTo>
                  <a:lnTo>
                    <a:pt x="10695940" y="1909191"/>
                  </a:lnTo>
                  <a:cubicBezTo>
                    <a:pt x="10695940" y="2414651"/>
                    <a:pt x="10284460" y="2824480"/>
                    <a:pt x="9776968" y="2824480"/>
                  </a:cubicBezTo>
                  <a:lnTo>
                    <a:pt x="9776968" y="2816606"/>
                  </a:lnTo>
                  <a:lnTo>
                    <a:pt x="9776968" y="2824480"/>
                  </a:lnTo>
                  <a:lnTo>
                    <a:pt x="918972" y="2824480"/>
                  </a:lnTo>
                  <a:lnTo>
                    <a:pt x="918972" y="2816606"/>
                  </a:lnTo>
                  <a:lnTo>
                    <a:pt x="918972" y="2824480"/>
                  </a:lnTo>
                  <a:cubicBezTo>
                    <a:pt x="411480" y="2824353"/>
                    <a:pt x="0" y="2414651"/>
                    <a:pt x="0" y="1909064"/>
                  </a:cubicBezTo>
                  <a:lnTo>
                    <a:pt x="0" y="915289"/>
                  </a:lnTo>
                  <a:lnTo>
                    <a:pt x="7874" y="915289"/>
                  </a:lnTo>
                  <a:lnTo>
                    <a:pt x="0" y="915289"/>
                  </a:lnTo>
                  <a:moveTo>
                    <a:pt x="15875" y="915289"/>
                  </a:moveTo>
                  <a:lnTo>
                    <a:pt x="15875" y="1909191"/>
                  </a:lnTo>
                  <a:lnTo>
                    <a:pt x="7874" y="1909191"/>
                  </a:lnTo>
                  <a:lnTo>
                    <a:pt x="15748" y="1909191"/>
                  </a:lnTo>
                  <a:cubicBezTo>
                    <a:pt x="15748" y="2405888"/>
                    <a:pt x="420116" y="2808605"/>
                    <a:pt x="918845" y="2808605"/>
                  </a:cubicBezTo>
                  <a:lnTo>
                    <a:pt x="9776968" y="2808605"/>
                  </a:lnTo>
                  <a:cubicBezTo>
                    <a:pt x="10275825" y="2808605"/>
                    <a:pt x="10680065" y="2405888"/>
                    <a:pt x="10680065" y="1909191"/>
                  </a:cubicBezTo>
                  <a:lnTo>
                    <a:pt x="10680065" y="915289"/>
                  </a:lnTo>
                  <a:cubicBezTo>
                    <a:pt x="10680065" y="418592"/>
                    <a:pt x="10275698" y="15875"/>
                    <a:pt x="9776968" y="15875"/>
                  </a:cubicBezTo>
                  <a:lnTo>
                    <a:pt x="918972" y="15875"/>
                  </a:lnTo>
                  <a:lnTo>
                    <a:pt x="918972" y="7874"/>
                  </a:lnTo>
                  <a:lnTo>
                    <a:pt x="918972" y="15748"/>
                  </a:lnTo>
                  <a:cubicBezTo>
                    <a:pt x="420243" y="15875"/>
                    <a:pt x="15875" y="418592"/>
                    <a:pt x="15875" y="915289"/>
                  </a:cubicBezTo>
                  <a:close/>
                </a:path>
              </a:pathLst>
            </a:custGeom>
            <a:solidFill>
              <a:srgbClr val="B4E3D4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9578727" y="3762886"/>
            <a:ext cx="5859185" cy="4705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74"/>
              </a:lnSpc>
            </a:pPr>
            <a:r>
              <a:rPr lang="en-US" sz="2649" b="1">
                <a:solidFill>
                  <a:srgbClr val="272525"/>
                </a:solidFill>
                <a:latin typeface="Museo Moderno Bold"/>
                <a:ea typeface="Museo Moderno Bold"/>
                <a:cs typeface="Museo Moderno Bold"/>
                <a:sym typeface="Museo Moderno Bold"/>
              </a:rPr>
              <a:t>Public Transport Recovery is Slower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9578727" y="4299709"/>
            <a:ext cx="7423994" cy="981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79"/>
              </a:lnSpc>
            </a:pPr>
            <a:r>
              <a:rPr lang="en-US" sz="2087">
                <a:solidFill>
                  <a:srgbClr val="272525"/>
                </a:solidFill>
                <a:latin typeface="Museo Moderno"/>
                <a:ea typeface="Museo Moderno"/>
                <a:cs typeface="Museo Moderno"/>
                <a:sym typeface="Museo Moderno"/>
              </a:rPr>
              <a:t>The recovery of </a:t>
            </a:r>
            <a:r>
              <a:rPr lang="en-US" sz="2087" b="1">
                <a:solidFill>
                  <a:srgbClr val="272525"/>
                </a:solidFill>
                <a:latin typeface="Museo Moderno Bold"/>
                <a:ea typeface="Museo Moderno Bold"/>
                <a:cs typeface="Museo Moderno Bold"/>
                <a:sym typeface="Museo Moderno Bold"/>
              </a:rPr>
              <a:t>public transport</a:t>
            </a:r>
            <a:r>
              <a:rPr lang="en-US" sz="2087">
                <a:solidFill>
                  <a:srgbClr val="272525"/>
                </a:solidFill>
                <a:latin typeface="Museo Moderno"/>
                <a:ea typeface="Museo Moderno"/>
                <a:cs typeface="Museo Moderno"/>
                <a:sym typeface="Museo Moderno"/>
              </a:rPr>
              <a:t> (metro, buses) is much slower than </a:t>
            </a:r>
            <a:r>
              <a:rPr lang="en-US" sz="2087" b="1">
                <a:solidFill>
                  <a:srgbClr val="272525"/>
                </a:solidFill>
                <a:latin typeface="Museo Moderno Bold"/>
                <a:ea typeface="Museo Moderno Bold"/>
                <a:cs typeface="Museo Moderno Bold"/>
                <a:sym typeface="Museo Moderno Bold"/>
              </a:rPr>
              <a:t>car-related travel</a:t>
            </a:r>
            <a:r>
              <a:rPr lang="en-US" sz="2087">
                <a:solidFill>
                  <a:srgbClr val="272525"/>
                </a:solidFill>
                <a:latin typeface="Museo Moderno"/>
                <a:ea typeface="Museo Moderno"/>
                <a:cs typeface="Museo Moderno"/>
                <a:sym typeface="Museo Moderno"/>
              </a:rPr>
              <a:t>.</a:t>
            </a:r>
          </a:p>
        </p:txBody>
      </p:sp>
      <p:grpSp>
        <p:nvGrpSpPr>
          <p:cNvPr id="27" name="Group 27"/>
          <p:cNvGrpSpPr/>
          <p:nvPr/>
        </p:nvGrpSpPr>
        <p:grpSpPr>
          <a:xfrm>
            <a:off x="986284" y="5929973"/>
            <a:ext cx="8021836" cy="2118271"/>
            <a:chOff x="0" y="0"/>
            <a:chExt cx="10695782" cy="2824362"/>
          </a:xfrm>
        </p:grpSpPr>
        <p:sp>
          <p:nvSpPr>
            <p:cNvPr id="28" name="Freeform 28"/>
            <p:cNvSpPr/>
            <p:nvPr/>
          </p:nvSpPr>
          <p:spPr>
            <a:xfrm>
              <a:off x="7874" y="7874"/>
              <a:ext cx="10679938" cy="2808478"/>
            </a:xfrm>
            <a:custGeom>
              <a:avLst/>
              <a:gdLst/>
              <a:ahLst/>
              <a:cxnLst/>
              <a:rect l="l" t="t" r="r" b="b"/>
              <a:pathLst>
                <a:path w="10679938" h="2808478">
                  <a:moveTo>
                    <a:pt x="0" y="907415"/>
                  </a:moveTo>
                  <a:cubicBezTo>
                    <a:pt x="0" y="406273"/>
                    <a:pt x="407924" y="0"/>
                    <a:pt x="911098" y="0"/>
                  </a:cubicBezTo>
                  <a:lnTo>
                    <a:pt x="9768840" y="0"/>
                  </a:lnTo>
                  <a:cubicBezTo>
                    <a:pt x="10272014" y="0"/>
                    <a:pt x="10679938" y="406273"/>
                    <a:pt x="10679938" y="907288"/>
                  </a:cubicBezTo>
                  <a:lnTo>
                    <a:pt x="10679938" y="1901190"/>
                  </a:lnTo>
                  <a:cubicBezTo>
                    <a:pt x="10679938" y="2402332"/>
                    <a:pt x="10272014" y="2808478"/>
                    <a:pt x="9768840" y="2808478"/>
                  </a:cubicBezTo>
                  <a:lnTo>
                    <a:pt x="911098" y="2808478"/>
                  </a:lnTo>
                  <a:cubicBezTo>
                    <a:pt x="407924" y="2808605"/>
                    <a:pt x="127" y="2402332"/>
                    <a:pt x="0" y="1901190"/>
                  </a:cubicBezTo>
                  <a:close/>
                </a:path>
              </a:pathLst>
            </a:custGeom>
            <a:solidFill>
              <a:srgbClr val="CEFDEE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29"/>
            <p:cNvSpPr/>
            <p:nvPr/>
          </p:nvSpPr>
          <p:spPr>
            <a:xfrm>
              <a:off x="0" y="0"/>
              <a:ext cx="10695686" cy="2824480"/>
            </a:xfrm>
            <a:custGeom>
              <a:avLst/>
              <a:gdLst/>
              <a:ahLst/>
              <a:cxnLst/>
              <a:rect l="l" t="t" r="r" b="b"/>
              <a:pathLst>
                <a:path w="10695686" h="2824480">
                  <a:moveTo>
                    <a:pt x="0" y="915289"/>
                  </a:moveTo>
                  <a:cubicBezTo>
                    <a:pt x="0" y="409702"/>
                    <a:pt x="411480" y="0"/>
                    <a:pt x="918972" y="0"/>
                  </a:cubicBezTo>
                  <a:lnTo>
                    <a:pt x="9776714" y="0"/>
                  </a:lnTo>
                  <a:lnTo>
                    <a:pt x="9776714" y="7874"/>
                  </a:lnTo>
                  <a:lnTo>
                    <a:pt x="9776714" y="0"/>
                  </a:lnTo>
                  <a:cubicBezTo>
                    <a:pt x="10284206" y="0"/>
                    <a:pt x="10695686" y="409702"/>
                    <a:pt x="10695686" y="915289"/>
                  </a:cubicBezTo>
                  <a:lnTo>
                    <a:pt x="10687812" y="915289"/>
                  </a:lnTo>
                  <a:lnTo>
                    <a:pt x="10695686" y="915289"/>
                  </a:lnTo>
                  <a:lnTo>
                    <a:pt x="10695686" y="1909191"/>
                  </a:lnTo>
                  <a:lnTo>
                    <a:pt x="10687812" y="1909191"/>
                  </a:lnTo>
                  <a:lnTo>
                    <a:pt x="10695686" y="1909191"/>
                  </a:lnTo>
                  <a:cubicBezTo>
                    <a:pt x="10695686" y="2414651"/>
                    <a:pt x="10284206" y="2824480"/>
                    <a:pt x="9776714" y="2824480"/>
                  </a:cubicBezTo>
                  <a:lnTo>
                    <a:pt x="9776714" y="2816606"/>
                  </a:lnTo>
                  <a:lnTo>
                    <a:pt x="9776714" y="2824480"/>
                  </a:lnTo>
                  <a:lnTo>
                    <a:pt x="918972" y="2824480"/>
                  </a:lnTo>
                  <a:lnTo>
                    <a:pt x="918972" y="2816606"/>
                  </a:lnTo>
                  <a:lnTo>
                    <a:pt x="918972" y="2824480"/>
                  </a:lnTo>
                  <a:cubicBezTo>
                    <a:pt x="411480" y="2824353"/>
                    <a:pt x="0" y="2414651"/>
                    <a:pt x="0" y="1909064"/>
                  </a:cubicBezTo>
                  <a:lnTo>
                    <a:pt x="0" y="915289"/>
                  </a:lnTo>
                  <a:lnTo>
                    <a:pt x="7874" y="915289"/>
                  </a:lnTo>
                  <a:lnTo>
                    <a:pt x="0" y="915289"/>
                  </a:lnTo>
                  <a:moveTo>
                    <a:pt x="15875" y="915289"/>
                  </a:moveTo>
                  <a:lnTo>
                    <a:pt x="15875" y="1909191"/>
                  </a:lnTo>
                  <a:lnTo>
                    <a:pt x="7874" y="1909191"/>
                  </a:lnTo>
                  <a:lnTo>
                    <a:pt x="15748" y="1909191"/>
                  </a:lnTo>
                  <a:cubicBezTo>
                    <a:pt x="15748" y="2405888"/>
                    <a:pt x="420116" y="2808605"/>
                    <a:pt x="918845" y="2808605"/>
                  </a:cubicBezTo>
                  <a:lnTo>
                    <a:pt x="9776714" y="2808605"/>
                  </a:lnTo>
                  <a:cubicBezTo>
                    <a:pt x="10275570" y="2808605"/>
                    <a:pt x="10679811" y="2405888"/>
                    <a:pt x="10679811" y="1909191"/>
                  </a:cubicBezTo>
                  <a:lnTo>
                    <a:pt x="10679811" y="915289"/>
                  </a:lnTo>
                  <a:cubicBezTo>
                    <a:pt x="10679811" y="418592"/>
                    <a:pt x="10275443" y="15875"/>
                    <a:pt x="9776714" y="15875"/>
                  </a:cubicBezTo>
                  <a:lnTo>
                    <a:pt x="918972" y="15875"/>
                  </a:lnTo>
                  <a:lnTo>
                    <a:pt x="918972" y="7874"/>
                  </a:lnTo>
                  <a:lnTo>
                    <a:pt x="918972" y="15748"/>
                  </a:lnTo>
                  <a:cubicBezTo>
                    <a:pt x="420243" y="15875"/>
                    <a:pt x="15875" y="418592"/>
                    <a:pt x="15875" y="915289"/>
                  </a:cubicBezTo>
                  <a:close/>
                </a:path>
              </a:pathLst>
            </a:custGeom>
            <a:solidFill>
              <a:srgbClr val="B4E3D4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1285279" y="6152768"/>
            <a:ext cx="5974556" cy="4705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74"/>
              </a:lnSpc>
            </a:pPr>
            <a:r>
              <a:rPr lang="en-US" sz="2649" b="1">
                <a:solidFill>
                  <a:srgbClr val="272525"/>
                </a:solidFill>
                <a:latin typeface="Museo Moderno Bold"/>
                <a:ea typeface="Museo Moderno Bold"/>
                <a:cs typeface="Museo Moderno Bold"/>
                <a:sym typeface="Museo Moderno Bold"/>
              </a:rPr>
              <a:t>Hybrid Work Created a New Pattern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285279" y="6689591"/>
            <a:ext cx="7423845" cy="981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79"/>
              </a:lnSpc>
            </a:pPr>
            <a:r>
              <a:rPr lang="en-US" sz="2087" b="1">
                <a:solidFill>
                  <a:srgbClr val="272525"/>
                </a:solidFill>
                <a:latin typeface="Museo Moderno Bold"/>
                <a:ea typeface="Museo Moderno Bold"/>
                <a:cs typeface="Museo Moderno Bold"/>
                <a:sym typeface="Museo Moderno Bold"/>
              </a:rPr>
              <a:t>Hybrid work</a:t>
            </a:r>
            <a:r>
              <a:rPr lang="en-US" sz="2087">
                <a:solidFill>
                  <a:srgbClr val="272525"/>
                </a:solidFill>
                <a:latin typeface="Museo Moderno"/>
                <a:ea typeface="Museo Moderno"/>
                <a:cs typeface="Museo Moderno"/>
                <a:sym typeface="Museo Moderno"/>
              </a:rPr>
              <a:t> created a noticeable </a:t>
            </a:r>
            <a:r>
              <a:rPr lang="en-US" sz="2087" b="1">
                <a:solidFill>
                  <a:srgbClr val="272525"/>
                </a:solidFill>
                <a:latin typeface="Museo Moderno Bold"/>
                <a:ea typeface="Museo Moderno Bold"/>
                <a:cs typeface="Museo Moderno Bold"/>
                <a:sym typeface="Museo Moderno Bold"/>
              </a:rPr>
              <a:t>Tuesday-Thursday core</a:t>
            </a:r>
            <a:r>
              <a:rPr lang="en-US" sz="2087">
                <a:solidFill>
                  <a:srgbClr val="272525"/>
                </a:solidFill>
                <a:latin typeface="Museo Moderno"/>
                <a:ea typeface="Museo Moderno"/>
                <a:cs typeface="Museo Moderno"/>
                <a:sym typeface="Museo Moderno"/>
              </a:rPr>
              <a:t> and a </a:t>
            </a:r>
            <a:r>
              <a:rPr lang="en-US" sz="2087" b="1">
                <a:solidFill>
                  <a:srgbClr val="272525"/>
                </a:solidFill>
                <a:latin typeface="Museo Moderno Bold"/>
                <a:ea typeface="Museo Moderno Bold"/>
                <a:cs typeface="Museo Moderno Bold"/>
                <a:sym typeface="Museo Moderno Bold"/>
              </a:rPr>
              <a:t>Friday effect</a:t>
            </a:r>
            <a:r>
              <a:rPr lang="en-US" sz="2087">
                <a:solidFill>
                  <a:srgbClr val="272525"/>
                </a:solidFill>
                <a:latin typeface="Museo Moderno"/>
                <a:ea typeface="Museo Moderno"/>
                <a:cs typeface="Museo Moderno"/>
                <a:sym typeface="Museo Moderno"/>
              </a:rPr>
              <a:t>.</a:t>
            </a:r>
          </a:p>
        </p:txBody>
      </p:sp>
      <p:grpSp>
        <p:nvGrpSpPr>
          <p:cNvPr id="32" name="Group 32"/>
          <p:cNvGrpSpPr/>
          <p:nvPr/>
        </p:nvGrpSpPr>
        <p:grpSpPr>
          <a:xfrm>
            <a:off x="9279731" y="5929973"/>
            <a:ext cx="8021985" cy="2118271"/>
            <a:chOff x="0" y="0"/>
            <a:chExt cx="10695980" cy="2824362"/>
          </a:xfrm>
        </p:grpSpPr>
        <p:sp>
          <p:nvSpPr>
            <p:cNvPr id="33" name="Freeform 33"/>
            <p:cNvSpPr/>
            <p:nvPr/>
          </p:nvSpPr>
          <p:spPr>
            <a:xfrm>
              <a:off x="7874" y="7874"/>
              <a:ext cx="10680192" cy="2808478"/>
            </a:xfrm>
            <a:custGeom>
              <a:avLst/>
              <a:gdLst/>
              <a:ahLst/>
              <a:cxnLst/>
              <a:rect l="l" t="t" r="r" b="b"/>
              <a:pathLst>
                <a:path w="10680192" h="2808478">
                  <a:moveTo>
                    <a:pt x="0" y="907415"/>
                  </a:moveTo>
                  <a:cubicBezTo>
                    <a:pt x="0" y="406273"/>
                    <a:pt x="407924" y="0"/>
                    <a:pt x="911098" y="0"/>
                  </a:cubicBezTo>
                  <a:lnTo>
                    <a:pt x="9769094" y="0"/>
                  </a:lnTo>
                  <a:cubicBezTo>
                    <a:pt x="10272268" y="0"/>
                    <a:pt x="10680192" y="406273"/>
                    <a:pt x="10680192" y="907288"/>
                  </a:cubicBezTo>
                  <a:lnTo>
                    <a:pt x="10680192" y="1901190"/>
                  </a:lnTo>
                  <a:cubicBezTo>
                    <a:pt x="10680192" y="2402332"/>
                    <a:pt x="10272268" y="2808478"/>
                    <a:pt x="9769094" y="2808478"/>
                  </a:cubicBezTo>
                  <a:lnTo>
                    <a:pt x="911098" y="2808478"/>
                  </a:lnTo>
                  <a:cubicBezTo>
                    <a:pt x="407924" y="2808605"/>
                    <a:pt x="127" y="2402332"/>
                    <a:pt x="0" y="1901190"/>
                  </a:cubicBezTo>
                  <a:close/>
                </a:path>
              </a:pathLst>
            </a:custGeom>
            <a:solidFill>
              <a:srgbClr val="CEFDEE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Freeform 34"/>
            <p:cNvSpPr/>
            <p:nvPr/>
          </p:nvSpPr>
          <p:spPr>
            <a:xfrm>
              <a:off x="0" y="0"/>
              <a:ext cx="10695940" cy="2824480"/>
            </a:xfrm>
            <a:custGeom>
              <a:avLst/>
              <a:gdLst/>
              <a:ahLst/>
              <a:cxnLst/>
              <a:rect l="l" t="t" r="r" b="b"/>
              <a:pathLst>
                <a:path w="10695940" h="2824480">
                  <a:moveTo>
                    <a:pt x="0" y="915289"/>
                  </a:moveTo>
                  <a:cubicBezTo>
                    <a:pt x="0" y="409702"/>
                    <a:pt x="411480" y="0"/>
                    <a:pt x="918972" y="0"/>
                  </a:cubicBezTo>
                  <a:lnTo>
                    <a:pt x="9776968" y="0"/>
                  </a:lnTo>
                  <a:lnTo>
                    <a:pt x="9776968" y="7874"/>
                  </a:lnTo>
                  <a:lnTo>
                    <a:pt x="9776968" y="0"/>
                  </a:lnTo>
                  <a:cubicBezTo>
                    <a:pt x="10284460" y="0"/>
                    <a:pt x="10695940" y="409702"/>
                    <a:pt x="10695940" y="915289"/>
                  </a:cubicBezTo>
                  <a:lnTo>
                    <a:pt x="10688066" y="915289"/>
                  </a:lnTo>
                  <a:lnTo>
                    <a:pt x="10695940" y="915289"/>
                  </a:lnTo>
                  <a:lnTo>
                    <a:pt x="10695940" y="1909191"/>
                  </a:lnTo>
                  <a:lnTo>
                    <a:pt x="10688066" y="1909191"/>
                  </a:lnTo>
                  <a:lnTo>
                    <a:pt x="10695940" y="1909191"/>
                  </a:lnTo>
                  <a:cubicBezTo>
                    <a:pt x="10695940" y="2414651"/>
                    <a:pt x="10284460" y="2824480"/>
                    <a:pt x="9776968" y="2824480"/>
                  </a:cubicBezTo>
                  <a:lnTo>
                    <a:pt x="9776968" y="2816606"/>
                  </a:lnTo>
                  <a:lnTo>
                    <a:pt x="9776968" y="2824480"/>
                  </a:lnTo>
                  <a:lnTo>
                    <a:pt x="918972" y="2824480"/>
                  </a:lnTo>
                  <a:lnTo>
                    <a:pt x="918972" y="2816606"/>
                  </a:lnTo>
                  <a:lnTo>
                    <a:pt x="918972" y="2824480"/>
                  </a:lnTo>
                  <a:cubicBezTo>
                    <a:pt x="411480" y="2824353"/>
                    <a:pt x="0" y="2414651"/>
                    <a:pt x="0" y="1909064"/>
                  </a:cubicBezTo>
                  <a:lnTo>
                    <a:pt x="0" y="915289"/>
                  </a:lnTo>
                  <a:lnTo>
                    <a:pt x="7874" y="915289"/>
                  </a:lnTo>
                  <a:lnTo>
                    <a:pt x="0" y="915289"/>
                  </a:lnTo>
                  <a:moveTo>
                    <a:pt x="15875" y="915289"/>
                  </a:moveTo>
                  <a:lnTo>
                    <a:pt x="15875" y="1909191"/>
                  </a:lnTo>
                  <a:lnTo>
                    <a:pt x="7874" y="1909191"/>
                  </a:lnTo>
                  <a:lnTo>
                    <a:pt x="15748" y="1909191"/>
                  </a:lnTo>
                  <a:cubicBezTo>
                    <a:pt x="15748" y="2405888"/>
                    <a:pt x="420116" y="2808605"/>
                    <a:pt x="918845" y="2808605"/>
                  </a:cubicBezTo>
                  <a:lnTo>
                    <a:pt x="9776968" y="2808605"/>
                  </a:lnTo>
                  <a:cubicBezTo>
                    <a:pt x="10275825" y="2808605"/>
                    <a:pt x="10680065" y="2405888"/>
                    <a:pt x="10680065" y="1909191"/>
                  </a:cubicBezTo>
                  <a:lnTo>
                    <a:pt x="10680065" y="915289"/>
                  </a:lnTo>
                  <a:cubicBezTo>
                    <a:pt x="10680065" y="418592"/>
                    <a:pt x="10275698" y="15875"/>
                    <a:pt x="9776968" y="15875"/>
                  </a:cubicBezTo>
                  <a:lnTo>
                    <a:pt x="918972" y="15875"/>
                  </a:lnTo>
                  <a:lnTo>
                    <a:pt x="918972" y="7874"/>
                  </a:lnTo>
                  <a:lnTo>
                    <a:pt x="918972" y="15748"/>
                  </a:lnTo>
                  <a:cubicBezTo>
                    <a:pt x="420243" y="15875"/>
                    <a:pt x="15875" y="418592"/>
                    <a:pt x="15875" y="915289"/>
                  </a:cubicBezTo>
                  <a:close/>
                </a:path>
              </a:pathLst>
            </a:custGeom>
            <a:solidFill>
              <a:srgbClr val="B4E3D4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5" name="TextBox 35"/>
          <p:cNvSpPr txBox="1"/>
          <p:nvPr/>
        </p:nvSpPr>
        <p:spPr>
          <a:xfrm>
            <a:off x="9578727" y="6152768"/>
            <a:ext cx="3878580" cy="4705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74"/>
              </a:lnSpc>
            </a:pPr>
            <a:r>
              <a:rPr lang="en-US" sz="2649" b="1">
                <a:solidFill>
                  <a:srgbClr val="272525"/>
                </a:solidFill>
                <a:latin typeface="Museo Moderno Bold"/>
                <a:ea typeface="Museo Moderno Bold"/>
                <a:cs typeface="Museo Moderno Bold"/>
                <a:sym typeface="Museo Moderno Bold"/>
              </a:rPr>
              <a:t>Weekends are Stronger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9578727" y="6689591"/>
            <a:ext cx="7423994" cy="981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79"/>
              </a:lnSpc>
            </a:pPr>
            <a:r>
              <a:rPr lang="en-US" sz="2087">
                <a:solidFill>
                  <a:srgbClr val="272525"/>
                </a:solidFill>
                <a:latin typeface="Museo Moderno"/>
                <a:ea typeface="Museo Moderno"/>
                <a:cs typeface="Museo Moderno"/>
                <a:sym typeface="Museo Moderno"/>
              </a:rPr>
              <a:t>Weekends, especially Sundays, show </a:t>
            </a:r>
            <a:r>
              <a:rPr lang="en-US" sz="2087" b="1">
                <a:solidFill>
                  <a:srgbClr val="272525"/>
                </a:solidFill>
                <a:latin typeface="Museo Moderno Bold"/>
                <a:ea typeface="Museo Moderno Bold"/>
                <a:cs typeface="Museo Moderno Bold"/>
                <a:sym typeface="Museo Moderno Bold"/>
              </a:rPr>
              <a:t>relatively higher recovery</a:t>
            </a:r>
            <a:r>
              <a:rPr lang="en-US" sz="2087">
                <a:solidFill>
                  <a:srgbClr val="272525"/>
                </a:solidFill>
                <a:latin typeface="Museo Moderno"/>
                <a:ea typeface="Museo Moderno"/>
                <a:cs typeface="Museo Moderno"/>
                <a:sym typeface="Museo Moderno"/>
              </a:rPr>
              <a:t>, linked to leisure and non-commute trips.</a:t>
            </a:r>
          </a:p>
        </p:txBody>
      </p:sp>
      <p:grpSp>
        <p:nvGrpSpPr>
          <p:cNvPr id="37" name="Group 37"/>
          <p:cNvGrpSpPr/>
          <p:nvPr/>
        </p:nvGrpSpPr>
        <p:grpSpPr>
          <a:xfrm>
            <a:off x="12915900" y="9534525"/>
            <a:ext cx="4114800" cy="547688"/>
            <a:chOff x="0" y="0"/>
            <a:chExt cx="5486400" cy="730250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5486400" cy="730250"/>
            </a:xfrm>
            <a:custGeom>
              <a:avLst/>
              <a:gdLst/>
              <a:ahLst/>
              <a:cxnLst/>
              <a:rect l="l" t="t" r="r" b="b"/>
              <a:pathLst>
                <a:path w="5486400" h="730250">
                  <a:moveTo>
                    <a:pt x="0" y="0"/>
                  </a:moveTo>
                  <a:lnTo>
                    <a:pt x="5486400" y="0"/>
                  </a:lnTo>
                  <a:lnTo>
                    <a:pt x="54864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TextBox 39"/>
            <p:cNvSpPr txBox="1"/>
            <p:nvPr/>
          </p:nvSpPr>
          <p:spPr>
            <a:xfrm>
              <a:off x="0" y="-38100"/>
              <a:ext cx="5486400" cy="76835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2160"/>
                </a:lnSpc>
              </a:pPr>
              <a:r>
                <a:rPr lang="en-US" sz="1800">
                  <a:solidFill>
                    <a:srgbClr val="FFFFFF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17  </a:t>
              </a:r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r="-17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6067268" y="495320"/>
            <a:ext cx="1926864" cy="956639"/>
            <a:chOff x="0" y="0"/>
            <a:chExt cx="2569152" cy="127551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569210" cy="1275461"/>
            </a:xfrm>
            <a:custGeom>
              <a:avLst/>
              <a:gdLst/>
              <a:ahLst/>
              <a:cxnLst/>
              <a:rect l="l" t="t" r="r" b="b"/>
              <a:pathLst>
                <a:path w="2569210" h="1275461">
                  <a:moveTo>
                    <a:pt x="0" y="0"/>
                  </a:moveTo>
                  <a:lnTo>
                    <a:pt x="2569210" y="0"/>
                  </a:lnTo>
                  <a:lnTo>
                    <a:pt x="2569210" y="1275461"/>
                  </a:lnTo>
                  <a:lnTo>
                    <a:pt x="0" y="12754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2" b="-4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257300" y="9508378"/>
            <a:ext cx="4114800" cy="573834"/>
            <a:chOff x="0" y="0"/>
            <a:chExt cx="5486400" cy="76511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486400" cy="765175"/>
            </a:xfrm>
            <a:custGeom>
              <a:avLst/>
              <a:gdLst/>
              <a:ahLst/>
              <a:cxnLst/>
              <a:rect l="l" t="t" r="r" b="b"/>
              <a:pathLst>
                <a:path w="5486400" h="765175">
                  <a:moveTo>
                    <a:pt x="0" y="0"/>
                  </a:moveTo>
                  <a:lnTo>
                    <a:pt x="5486400" y="0"/>
                  </a:lnTo>
                  <a:lnTo>
                    <a:pt x="5486400" y="765175"/>
                  </a:lnTo>
                  <a:lnTo>
                    <a:pt x="0" y="765175"/>
                  </a:lnTo>
                  <a:close/>
                </a:path>
              </a:pathLst>
            </a:custGeom>
            <a:solidFill>
              <a:srgbClr val="1869A6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39976" y="0"/>
            <a:ext cx="2234648" cy="2079956"/>
            <a:chOff x="0" y="0"/>
            <a:chExt cx="2979530" cy="277327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979547" cy="2773299"/>
            </a:xfrm>
            <a:custGeom>
              <a:avLst/>
              <a:gdLst/>
              <a:ahLst/>
              <a:cxnLst/>
              <a:rect l="l" t="t" r="r" b="b"/>
              <a:pathLst>
                <a:path w="2979547" h="2773299">
                  <a:moveTo>
                    <a:pt x="0" y="0"/>
                  </a:moveTo>
                  <a:lnTo>
                    <a:pt x="2979547" y="0"/>
                  </a:lnTo>
                  <a:lnTo>
                    <a:pt x="2979547" y="2773299"/>
                  </a:lnTo>
                  <a:lnTo>
                    <a:pt x="0" y="27732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b="-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6461284" y="9516022"/>
            <a:ext cx="699135" cy="647885"/>
            <a:chOff x="0" y="0"/>
            <a:chExt cx="932180" cy="863846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932180" cy="863854"/>
            </a:xfrm>
            <a:custGeom>
              <a:avLst/>
              <a:gdLst/>
              <a:ahLst/>
              <a:cxnLst/>
              <a:rect l="l" t="t" r="r" b="b"/>
              <a:pathLst>
                <a:path w="932180" h="863854">
                  <a:moveTo>
                    <a:pt x="0" y="0"/>
                  </a:moveTo>
                  <a:lnTo>
                    <a:pt x="932180" y="0"/>
                  </a:lnTo>
                  <a:lnTo>
                    <a:pt x="932180" y="863854"/>
                  </a:lnTo>
                  <a:lnTo>
                    <a:pt x="0" y="863854"/>
                  </a:lnTo>
                  <a:close/>
                </a:path>
              </a:pathLst>
            </a:custGeom>
            <a:solidFill>
              <a:srgbClr val="1869A6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2" name="Freeform 12"/>
          <p:cNvSpPr/>
          <p:nvPr/>
        </p:nvSpPr>
        <p:spPr>
          <a:xfrm>
            <a:off x="13800644" y="9535277"/>
            <a:ext cx="2345312" cy="609375"/>
          </a:xfrm>
          <a:custGeom>
            <a:avLst/>
            <a:gdLst/>
            <a:ahLst/>
            <a:cxnLst/>
            <a:rect l="l" t="t" r="r" b="b"/>
            <a:pathLst>
              <a:path w="2345312" h="609375">
                <a:moveTo>
                  <a:pt x="0" y="0"/>
                </a:moveTo>
                <a:lnTo>
                  <a:pt x="2345312" y="0"/>
                </a:lnTo>
                <a:lnTo>
                  <a:pt x="2345312" y="609375"/>
                </a:lnTo>
                <a:lnTo>
                  <a:pt x="0" y="60937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3" name="Group 13"/>
          <p:cNvGrpSpPr/>
          <p:nvPr/>
        </p:nvGrpSpPr>
        <p:grpSpPr>
          <a:xfrm>
            <a:off x="1257300" y="9534525"/>
            <a:ext cx="4114800" cy="547688"/>
            <a:chOff x="0" y="0"/>
            <a:chExt cx="5486400" cy="73025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5486400" cy="730250"/>
            </a:xfrm>
            <a:custGeom>
              <a:avLst/>
              <a:gdLst/>
              <a:ahLst/>
              <a:cxnLst/>
              <a:rect l="l" t="t" r="r" b="b"/>
              <a:pathLst>
                <a:path w="5486400" h="730250">
                  <a:moveTo>
                    <a:pt x="0" y="0"/>
                  </a:moveTo>
                  <a:lnTo>
                    <a:pt x="5486400" y="0"/>
                  </a:lnTo>
                  <a:lnTo>
                    <a:pt x="54864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5486400" cy="76835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879"/>
                </a:lnSpc>
              </a:pPr>
              <a:r>
                <a:rPr lang="en-US" sz="2400">
                  <a:solidFill>
                    <a:srgbClr val="FFFFFF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11/29/25</a:t>
              </a:r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6091934" y="830764"/>
            <a:ext cx="6100066" cy="9276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648"/>
              </a:lnSpc>
            </a:pPr>
            <a:r>
              <a:rPr lang="en-US" sz="5112" b="1" dirty="0">
                <a:solidFill>
                  <a:srgbClr val="000000"/>
                </a:solidFill>
                <a:latin typeface="Museo Moderno Bold"/>
                <a:ea typeface="Museo Moderno Bold"/>
                <a:cs typeface="Museo Moderno Bold"/>
                <a:sym typeface="Museo Moderno Bold"/>
              </a:rPr>
              <a:t>Recommendations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1643780" y="2107108"/>
            <a:ext cx="256877" cy="1533971"/>
            <a:chOff x="0" y="0"/>
            <a:chExt cx="342503" cy="2045295"/>
          </a:xfrm>
        </p:grpSpPr>
        <p:sp>
          <p:nvSpPr>
            <p:cNvPr id="18" name="Freeform 18"/>
            <p:cNvSpPr/>
            <p:nvPr/>
          </p:nvSpPr>
          <p:spPr>
            <a:xfrm>
              <a:off x="7874" y="7874"/>
              <a:ext cx="326771" cy="2029460"/>
            </a:xfrm>
            <a:custGeom>
              <a:avLst/>
              <a:gdLst/>
              <a:ahLst/>
              <a:cxnLst/>
              <a:rect l="l" t="t" r="r" b="b"/>
              <a:pathLst>
                <a:path w="326771" h="2029460">
                  <a:moveTo>
                    <a:pt x="0" y="142875"/>
                  </a:moveTo>
                  <a:cubicBezTo>
                    <a:pt x="0" y="64008"/>
                    <a:pt x="61468" y="0"/>
                    <a:pt x="137287" y="0"/>
                  </a:cubicBezTo>
                  <a:lnTo>
                    <a:pt x="189484" y="0"/>
                  </a:lnTo>
                  <a:cubicBezTo>
                    <a:pt x="265303" y="0"/>
                    <a:pt x="326771" y="63881"/>
                    <a:pt x="326771" y="142748"/>
                  </a:cubicBezTo>
                  <a:lnTo>
                    <a:pt x="326771" y="1886712"/>
                  </a:lnTo>
                  <a:cubicBezTo>
                    <a:pt x="326771" y="1965579"/>
                    <a:pt x="265303" y="2029460"/>
                    <a:pt x="189484" y="2029460"/>
                  </a:cubicBezTo>
                  <a:lnTo>
                    <a:pt x="137287" y="2029460"/>
                  </a:lnTo>
                  <a:cubicBezTo>
                    <a:pt x="61468" y="2029460"/>
                    <a:pt x="0" y="1965579"/>
                    <a:pt x="0" y="1886712"/>
                  </a:cubicBezTo>
                  <a:close/>
                </a:path>
              </a:pathLst>
            </a:custGeom>
            <a:solidFill>
              <a:srgbClr val="CEFDEE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9"/>
            <p:cNvSpPr/>
            <p:nvPr/>
          </p:nvSpPr>
          <p:spPr>
            <a:xfrm>
              <a:off x="0" y="0"/>
              <a:ext cx="342519" cy="2045335"/>
            </a:xfrm>
            <a:custGeom>
              <a:avLst/>
              <a:gdLst/>
              <a:ahLst/>
              <a:cxnLst/>
              <a:rect l="l" t="t" r="r" b="b"/>
              <a:pathLst>
                <a:path w="342519" h="2045335">
                  <a:moveTo>
                    <a:pt x="0" y="150749"/>
                  </a:moveTo>
                  <a:cubicBezTo>
                    <a:pt x="0" y="67818"/>
                    <a:pt x="64643" y="0"/>
                    <a:pt x="145161" y="0"/>
                  </a:cubicBezTo>
                  <a:lnTo>
                    <a:pt x="197358" y="0"/>
                  </a:lnTo>
                  <a:lnTo>
                    <a:pt x="197358" y="7874"/>
                  </a:lnTo>
                  <a:lnTo>
                    <a:pt x="197358" y="0"/>
                  </a:lnTo>
                  <a:lnTo>
                    <a:pt x="197358" y="7874"/>
                  </a:lnTo>
                  <a:lnTo>
                    <a:pt x="197358" y="0"/>
                  </a:lnTo>
                  <a:cubicBezTo>
                    <a:pt x="277876" y="0"/>
                    <a:pt x="342519" y="67818"/>
                    <a:pt x="342519" y="150749"/>
                  </a:cubicBezTo>
                  <a:lnTo>
                    <a:pt x="342519" y="1894586"/>
                  </a:lnTo>
                  <a:lnTo>
                    <a:pt x="334645" y="1894586"/>
                  </a:lnTo>
                  <a:lnTo>
                    <a:pt x="342519" y="1894586"/>
                  </a:lnTo>
                  <a:cubicBezTo>
                    <a:pt x="342519" y="1977517"/>
                    <a:pt x="277876" y="2045335"/>
                    <a:pt x="197358" y="2045335"/>
                  </a:cubicBezTo>
                  <a:lnTo>
                    <a:pt x="197358" y="2037461"/>
                  </a:lnTo>
                  <a:lnTo>
                    <a:pt x="197358" y="2045335"/>
                  </a:lnTo>
                  <a:lnTo>
                    <a:pt x="145161" y="2045335"/>
                  </a:lnTo>
                  <a:lnTo>
                    <a:pt x="145161" y="2037461"/>
                  </a:lnTo>
                  <a:lnTo>
                    <a:pt x="145161" y="2045335"/>
                  </a:lnTo>
                  <a:cubicBezTo>
                    <a:pt x="64643" y="2045335"/>
                    <a:pt x="0" y="1977517"/>
                    <a:pt x="0" y="1894586"/>
                  </a:cubicBezTo>
                  <a:lnTo>
                    <a:pt x="0" y="150749"/>
                  </a:lnTo>
                  <a:lnTo>
                    <a:pt x="7874" y="150749"/>
                  </a:lnTo>
                  <a:lnTo>
                    <a:pt x="0" y="150749"/>
                  </a:lnTo>
                  <a:moveTo>
                    <a:pt x="15875" y="150749"/>
                  </a:moveTo>
                  <a:lnTo>
                    <a:pt x="15875" y="1894586"/>
                  </a:lnTo>
                  <a:lnTo>
                    <a:pt x="7874" y="1894586"/>
                  </a:lnTo>
                  <a:lnTo>
                    <a:pt x="15748" y="1894586"/>
                  </a:lnTo>
                  <a:cubicBezTo>
                    <a:pt x="15748" y="1969389"/>
                    <a:pt x="73914" y="2029460"/>
                    <a:pt x="145034" y="2029460"/>
                  </a:cubicBezTo>
                  <a:lnTo>
                    <a:pt x="197231" y="2029460"/>
                  </a:lnTo>
                  <a:cubicBezTo>
                    <a:pt x="268351" y="2029460"/>
                    <a:pt x="326517" y="1969389"/>
                    <a:pt x="326517" y="1894586"/>
                  </a:cubicBezTo>
                  <a:lnTo>
                    <a:pt x="326517" y="150749"/>
                  </a:lnTo>
                  <a:lnTo>
                    <a:pt x="334391" y="150749"/>
                  </a:lnTo>
                  <a:lnTo>
                    <a:pt x="326517" y="150749"/>
                  </a:lnTo>
                  <a:cubicBezTo>
                    <a:pt x="326517" y="75946"/>
                    <a:pt x="268351" y="15875"/>
                    <a:pt x="197231" y="15875"/>
                  </a:cubicBezTo>
                  <a:lnTo>
                    <a:pt x="145161" y="15875"/>
                  </a:lnTo>
                  <a:lnTo>
                    <a:pt x="145161" y="7874"/>
                  </a:lnTo>
                  <a:lnTo>
                    <a:pt x="145161" y="15748"/>
                  </a:lnTo>
                  <a:cubicBezTo>
                    <a:pt x="74041" y="15748"/>
                    <a:pt x="15875" y="75819"/>
                    <a:pt x="15875" y="150622"/>
                  </a:cubicBezTo>
                  <a:close/>
                </a:path>
              </a:pathLst>
            </a:custGeom>
            <a:solidFill>
              <a:srgbClr val="B4E3D4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398808" y="1946374"/>
            <a:ext cx="746969" cy="746969"/>
            <a:chOff x="0" y="0"/>
            <a:chExt cx="995958" cy="995958"/>
          </a:xfrm>
        </p:grpSpPr>
        <p:sp>
          <p:nvSpPr>
            <p:cNvPr id="21" name="Freeform 21"/>
            <p:cNvSpPr/>
            <p:nvPr/>
          </p:nvSpPr>
          <p:spPr>
            <a:xfrm>
              <a:off x="7874" y="7874"/>
              <a:ext cx="980186" cy="980186"/>
            </a:xfrm>
            <a:custGeom>
              <a:avLst/>
              <a:gdLst/>
              <a:ahLst/>
              <a:cxnLst/>
              <a:rect l="l" t="t" r="r" b="b"/>
              <a:pathLst>
                <a:path w="980186" h="980186">
                  <a:moveTo>
                    <a:pt x="0" y="490093"/>
                  </a:moveTo>
                  <a:cubicBezTo>
                    <a:pt x="0" y="219456"/>
                    <a:pt x="219456" y="0"/>
                    <a:pt x="490093" y="0"/>
                  </a:cubicBezTo>
                  <a:cubicBezTo>
                    <a:pt x="760730" y="0"/>
                    <a:pt x="980186" y="219456"/>
                    <a:pt x="980186" y="490093"/>
                  </a:cubicBezTo>
                  <a:cubicBezTo>
                    <a:pt x="980186" y="760730"/>
                    <a:pt x="760730" y="980186"/>
                    <a:pt x="490093" y="980186"/>
                  </a:cubicBezTo>
                  <a:cubicBezTo>
                    <a:pt x="219456" y="980186"/>
                    <a:pt x="0" y="760730"/>
                    <a:pt x="0" y="490093"/>
                  </a:cubicBezTo>
                  <a:close/>
                </a:path>
              </a:pathLst>
            </a:custGeom>
            <a:solidFill>
              <a:srgbClr val="CEFDEE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0" y="0"/>
              <a:ext cx="995934" cy="995934"/>
            </a:xfrm>
            <a:custGeom>
              <a:avLst/>
              <a:gdLst/>
              <a:ahLst/>
              <a:cxnLst/>
              <a:rect l="l" t="t" r="r" b="b"/>
              <a:pathLst>
                <a:path w="995934" h="995934">
                  <a:moveTo>
                    <a:pt x="0" y="497967"/>
                  </a:moveTo>
                  <a:cubicBezTo>
                    <a:pt x="0" y="223012"/>
                    <a:pt x="223012" y="0"/>
                    <a:pt x="497967" y="0"/>
                  </a:cubicBezTo>
                  <a:cubicBezTo>
                    <a:pt x="499491" y="0"/>
                    <a:pt x="501015" y="381"/>
                    <a:pt x="502285" y="1270"/>
                  </a:cubicBezTo>
                  <a:lnTo>
                    <a:pt x="497967" y="8001"/>
                  </a:lnTo>
                  <a:lnTo>
                    <a:pt x="497967" y="0"/>
                  </a:lnTo>
                  <a:lnTo>
                    <a:pt x="497967" y="7874"/>
                  </a:lnTo>
                  <a:lnTo>
                    <a:pt x="497967" y="0"/>
                  </a:lnTo>
                  <a:cubicBezTo>
                    <a:pt x="773049" y="0"/>
                    <a:pt x="995934" y="223012"/>
                    <a:pt x="995934" y="497967"/>
                  </a:cubicBezTo>
                  <a:cubicBezTo>
                    <a:pt x="995934" y="501650"/>
                    <a:pt x="993394" y="504825"/>
                    <a:pt x="989965" y="505714"/>
                  </a:cubicBezTo>
                  <a:lnTo>
                    <a:pt x="988060" y="497967"/>
                  </a:lnTo>
                  <a:lnTo>
                    <a:pt x="995934" y="497967"/>
                  </a:lnTo>
                  <a:cubicBezTo>
                    <a:pt x="995934" y="773049"/>
                    <a:pt x="772922" y="995934"/>
                    <a:pt x="497967" y="995934"/>
                  </a:cubicBezTo>
                  <a:lnTo>
                    <a:pt x="497967" y="988060"/>
                  </a:lnTo>
                  <a:lnTo>
                    <a:pt x="497967" y="995934"/>
                  </a:lnTo>
                  <a:lnTo>
                    <a:pt x="497967" y="988060"/>
                  </a:lnTo>
                  <a:lnTo>
                    <a:pt x="497967" y="995934"/>
                  </a:lnTo>
                  <a:cubicBezTo>
                    <a:pt x="223012" y="995934"/>
                    <a:pt x="0" y="773049"/>
                    <a:pt x="0" y="497967"/>
                  </a:cubicBezTo>
                  <a:cubicBezTo>
                    <a:pt x="0" y="496443"/>
                    <a:pt x="381" y="494919"/>
                    <a:pt x="1270" y="493649"/>
                  </a:cubicBezTo>
                  <a:lnTo>
                    <a:pt x="8001" y="497967"/>
                  </a:lnTo>
                  <a:lnTo>
                    <a:pt x="0" y="497967"/>
                  </a:lnTo>
                  <a:moveTo>
                    <a:pt x="15875" y="497967"/>
                  </a:moveTo>
                  <a:cubicBezTo>
                    <a:pt x="15875" y="499491"/>
                    <a:pt x="15494" y="501015"/>
                    <a:pt x="14605" y="502285"/>
                  </a:cubicBezTo>
                  <a:lnTo>
                    <a:pt x="7874" y="497967"/>
                  </a:lnTo>
                  <a:lnTo>
                    <a:pt x="15875" y="497967"/>
                  </a:lnTo>
                  <a:cubicBezTo>
                    <a:pt x="15875" y="764286"/>
                    <a:pt x="231775" y="980059"/>
                    <a:pt x="497967" y="980059"/>
                  </a:cubicBezTo>
                  <a:cubicBezTo>
                    <a:pt x="764159" y="980059"/>
                    <a:pt x="980059" y="764159"/>
                    <a:pt x="980059" y="497967"/>
                  </a:cubicBezTo>
                  <a:cubicBezTo>
                    <a:pt x="980059" y="494284"/>
                    <a:pt x="982599" y="491109"/>
                    <a:pt x="986028" y="490220"/>
                  </a:cubicBezTo>
                  <a:lnTo>
                    <a:pt x="987933" y="497967"/>
                  </a:lnTo>
                  <a:lnTo>
                    <a:pt x="980059" y="497967"/>
                  </a:lnTo>
                  <a:cubicBezTo>
                    <a:pt x="980059" y="231648"/>
                    <a:pt x="764159" y="15875"/>
                    <a:pt x="497967" y="15875"/>
                  </a:cubicBezTo>
                  <a:cubicBezTo>
                    <a:pt x="496443" y="15875"/>
                    <a:pt x="494919" y="15494"/>
                    <a:pt x="493649" y="14605"/>
                  </a:cubicBezTo>
                  <a:lnTo>
                    <a:pt x="497967" y="7874"/>
                  </a:lnTo>
                  <a:lnTo>
                    <a:pt x="497967" y="15875"/>
                  </a:lnTo>
                  <a:cubicBezTo>
                    <a:pt x="231648" y="15875"/>
                    <a:pt x="15875" y="231775"/>
                    <a:pt x="15875" y="497967"/>
                  </a:cubicBezTo>
                  <a:close/>
                </a:path>
              </a:pathLst>
            </a:custGeom>
            <a:solidFill>
              <a:srgbClr val="B4E3D4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3" name="Group 23"/>
          <p:cNvGrpSpPr>
            <a:grpSpLocks noChangeAspect="1"/>
          </p:cNvGrpSpPr>
          <p:nvPr/>
        </p:nvGrpSpPr>
        <p:grpSpPr>
          <a:xfrm>
            <a:off x="1588564" y="2136129"/>
            <a:ext cx="367456" cy="367456"/>
            <a:chOff x="0" y="0"/>
            <a:chExt cx="489942" cy="489942"/>
          </a:xfrm>
        </p:grpSpPr>
        <p:sp>
          <p:nvSpPr>
            <p:cNvPr id="24" name="Freeform 24" descr="preencoded.png"/>
            <p:cNvSpPr/>
            <p:nvPr/>
          </p:nvSpPr>
          <p:spPr>
            <a:xfrm>
              <a:off x="0" y="0"/>
              <a:ext cx="489966" cy="489966"/>
            </a:xfrm>
            <a:custGeom>
              <a:avLst/>
              <a:gdLst/>
              <a:ahLst/>
              <a:cxnLst/>
              <a:rect l="l" t="t" r="r" b="b"/>
              <a:pathLst>
                <a:path w="489966" h="489966">
                  <a:moveTo>
                    <a:pt x="0" y="0"/>
                  </a:moveTo>
                  <a:lnTo>
                    <a:pt x="489966" y="0"/>
                  </a:lnTo>
                  <a:lnTo>
                    <a:pt x="489966" y="489966"/>
                  </a:lnTo>
                  <a:lnTo>
                    <a:pt x="0" y="4899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r="4" b="4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2384795" y="1904851"/>
            <a:ext cx="4532901" cy="4927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54"/>
              </a:lnSpc>
            </a:pPr>
            <a:r>
              <a:rPr lang="en-US" sz="2674" b="1">
                <a:solidFill>
                  <a:srgbClr val="272525"/>
                </a:solidFill>
                <a:latin typeface="Museo Moderno Bold"/>
                <a:ea typeface="Museo Moderno Bold"/>
                <a:cs typeface="Museo Moderno Bold"/>
                <a:sym typeface="Museo Moderno Bold"/>
              </a:rPr>
              <a:t>Pricing &amp; Products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2384795" y="2358329"/>
            <a:ext cx="12925443" cy="4853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62"/>
              </a:lnSpc>
            </a:pPr>
            <a:r>
              <a:rPr lang="en-US" sz="2174">
                <a:solidFill>
                  <a:srgbClr val="272525"/>
                </a:solidFill>
                <a:latin typeface="Museo Moderno"/>
                <a:ea typeface="Museo Moderno"/>
                <a:cs typeface="Museo Moderno"/>
                <a:sym typeface="Museo Moderno"/>
              </a:rPr>
              <a:t>Offer flexible tickets for </a:t>
            </a:r>
            <a:r>
              <a:rPr lang="en-US" sz="2174" b="1">
                <a:solidFill>
                  <a:srgbClr val="272525"/>
                </a:solidFill>
                <a:latin typeface="Museo Moderno Bold"/>
                <a:ea typeface="Museo Moderno Bold"/>
                <a:cs typeface="Museo Moderno Bold"/>
                <a:sym typeface="Museo Moderno Bold"/>
              </a:rPr>
              <a:t>3-day commute weeks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2384795" y="2836217"/>
            <a:ext cx="12925443" cy="4853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8016" lvl="1" indent="-164008" algn="l">
              <a:lnSpc>
                <a:spcPts val="4262"/>
              </a:lnSpc>
              <a:buFont typeface="Arial"/>
              <a:buChar char="•"/>
            </a:pPr>
            <a:r>
              <a:rPr lang="en-US" sz="2174">
                <a:solidFill>
                  <a:srgbClr val="272525"/>
                </a:solidFill>
                <a:latin typeface="Museo Moderno"/>
                <a:ea typeface="Museo Moderno"/>
                <a:cs typeface="Museo Moderno"/>
                <a:sym typeface="Museo Moderno"/>
              </a:rPr>
              <a:t>Introduce weekend passes / family bundles to capture leisure demand</a:t>
            </a:r>
          </a:p>
        </p:txBody>
      </p:sp>
      <p:grpSp>
        <p:nvGrpSpPr>
          <p:cNvPr id="28" name="Group 28"/>
          <p:cNvGrpSpPr/>
          <p:nvPr/>
        </p:nvGrpSpPr>
        <p:grpSpPr>
          <a:xfrm>
            <a:off x="2011236" y="4241749"/>
            <a:ext cx="256877" cy="2011859"/>
            <a:chOff x="0" y="0"/>
            <a:chExt cx="342503" cy="2682478"/>
          </a:xfrm>
        </p:grpSpPr>
        <p:sp>
          <p:nvSpPr>
            <p:cNvPr id="29" name="Freeform 29"/>
            <p:cNvSpPr/>
            <p:nvPr/>
          </p:nvSpPr>
          <p:spPr>
            <a:xfrm>
              <a:off x="7874" y="7874"/>
              <a:ext cx="326771" cy="2666619"/>
            </a:xfrm>
            <a:custGeom>
              <a:avLst/>
              <a:gdLst/>
              <a:ahLst/>
              <a:cxnLst/>
              <a:rect l="l" t="t" r="r" b="b"/>
              <a:pathLst>
                <a:path w="326771" h="2666619">
                  <a:moveTo>
                    <a:pt x="0" y="143129"/>
                  </a:moveTo>
                  <a:cubicBezTo>
                    <a:pt x="0" y="64135"/>
                    <a:pt x="61468" y="0"/>
                    <a:pt x="137287" y="0"/>
                  </a:cubicBezTo>
                  <a:lnTo>
                    <a:pt x="189484" y="0"/>
                  </a:lnTo>
                  <a:cubicBezTo>
                    <a:pt x="265303" y="0"/>
                    <a:pt x="326771" y="64008"/>
                    <a:pt x="326771" y="143002"/>
                  </a:cubicBezTo>
                  <a:lnTo>
                    <a:pt x="326771" y="2523617"/>
                  </a:lnTo>
                  <a:cubicBezTo>
                    <a:pt x="326771" y="2602611"/>
                    <a:pt x="265303" y="2666619"/>
                    <a:pt x="189484" y="2666619"/>
                  </a:cubicBezTo>
                  <a:lnTo>
                    <a:pt x="137287" y="2666619"/>
                  </a:lnTo>
                  <a:cubicBezTo>
                    <a:pt x="61468" y="2666619"/>
                    <a:pt x="0" y="2602611"/>
                    <a:pt x="0" y="2523617"/>
                  </a:cubicBezTo>
                  <a:close/>
                </a:path>
              </a:pathLst>
            </a:custGeom>
            <a:solidFill>
              <a:srgbClr val="CEFDEE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30"/>
            <p:cNvSpPr/>
            <p:nvPr/>
          </p:nvSpPr>
          <p:spPr>
            <a:xfrm>
              <a:off x="0" y="0"/>
              <a:ext cx="342519" cy="2682494"/>
            </a:xfrm>
            <a:custGeom>
              <a:avLst/>
              <a:gdLst/>
              <a:ahLst/>
              <a:cxnLst/>
              <a:rect l="l" t="t" r="r" b="b"/>
              <a:pathLst>
                <a:path w="342519" h="2682494">
                  <a:moveTo>
                    <a:pt x="0" y="151003"/>
                  </a:moveTo>
                  <a:cubicBezTo>
                    <a:pt x="0" y="67945"/>
                    <a:pt x="64643" y="0"/>
                    <a:pt x="145161" y="0"/>
                  </a:cubicBezTo>
                  <a:lnTo>
                    <a:pt x="197358" y="0"/>
                  </a:lnTo>
                  <a:lnTo>
                    <a:pt x="197358" y="7874"/>
                  </a:lnTo>
                  <a:lnTo>
                    <a:pt x="197358" y="0"/>
                  </a:lnTo>
                  <a:lnTo>
                    <a:pt x="197358" y="7874"/>
                  </a:lnTo>
                  <a:lnTo>
                    <a:pt x="197358" y="0"/>
                  </a:lnTo>
                  <a:cubicBezTo>
                    <a:pt x="277876" y="0"/>
                    <a:pt x="342519" y="67945"/>
                    <a:pt x="342519" y="151003"/>
                  </a:cubicBezTo>
                  <a:lnTo>
                    <a:pt x="342519" y="2531491"/>
                  </a:lnTo>
                  <a:lnTo>
                    <a:pt x="334645" y="2531491"/>
                  </a:lnTo>
                  <a:lnTo>
                    <a:pt x="342519" y="2531491"/>
                  </a:lnTo>
                  <a:cubicBezTo>
                    <a:pt x="342519" y="2614549"/>
                    <a:pt x="277876" y="2682494"/>
                    <a:pt x="197358" y="2682494"/>
                  </a:cubicBezTo>
                  <a:lnTo>
                    <a:pt x="197358" y="2674620"/>
                  </a:lnTo>
                  <a:lnTo>
                    <a:pt x="197358" y="2682494"/>
                  </a:lnTo>
                  <a:lnTo>
                    <a:pt x="145161" y="2682494"/>
                  </a:lnTo>
                  <a:lnTo>
                    <a:pt x="145161" y="2674620"/>
                  </a:lnTo>
                  <a:lnTo>
                    <a:pt x="145161" y="2682494"/>
                  </a:lnTo>
                  <a:cubicBezTo>
                    <a:pt x="64643" y="2682494"/>
                    <a:pt x="0" y="2614549"/>
                    <a:pt x="0" y="2531491"/>
                  </a:cubicBezTo>
                  <a:lnTo>
                    <a:pt x="0" y="151003"/>
                  </a:lnTo>
                  <a:lnTo>
                    <a:pt x="7874" y="151003"/>
                  </a:lnTo>
                  <a:lnTo>
                    <a:pt x="0" y="151003"/>
                  </a:lnTo>
                  <a:moveTo>
                    <a:pt x="15875" y="151003"/>
                  </a:moveTo>
                  <a:lnTo>
                    <a:pt x="15875" y="2531491"/>
                  </a:lnTo>
                  <a:lnTo>
                    <a:pt x="7874" y="2531491"/>
                  </a:lnTo>
                  <a:lnTo>
                    <a:pt x="15748" y="2531491"/>
                  </a:lnTo>
                  <a:cubicBezTo>
                    <a:pt x="15748" y="2606421"/>
                    <a:pt x="73914" y="2666619"/>
                    <a:pt x="145034" y="2666619"/>
                  </a:cubicBezTo>
                  <a:lnTo>
                    <a:pt x="197231" y="2666619"/>
                  </a:lnTo>
                  <a:cubicBezTo>
                    <a:pt x="268351" y="2666619"/>
                    <a:pt x="326517" y="2606421"/>
                    <a:pt x="326517" y="2531491"/>
                  </a:cubicBezTo>
                  <a:lnTo>
                    <a:pt x="326517" y="151003"/>
                  </a:lnTo>
                  <a:lnTo>
                    <a:pt x="334391" y="151003"/>
                  </a:lnTo>
                  <a:lnTo>
                    <a:pt x="326517" y="151003"/>
                  </a:lnTo>
                  <a:cubicBezTo>
                    <a:pt x="326517" y="76073"/>
                    <a:pt x="268351" y="15875"/>
                    <a:pt x="197231" y="15875"/>
                  </a:cubicBezTo>
                  <a:lnTo>
                    <a:pt x="145161" y="15875"/>
                  </a:lnTo>
                  <a:lnTo>
                    <a:pt x="145161" y="7874"/>
                  </a:lnTo>
                  <a:lnTo>
                    <a:pt x="145161" y="15875"/>
                  </a:lnTo>
                  <a:cubicBezTo>
                    <a:pt x="74041" y="15875"/>
                    <a:pt x="15875" y="76073"/>
                    <a:pt x="15875" y="151003"/>
                  </a:cubicBezTo>
                  <a:close/>
                </a:path>
              </a:pathLst>
            </a:custGeom>
            <a:solidFill>
              <a:srgbClr val="B4E3D4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1766265" y="4081015"/>
            <a:ext cx="746969" cy="746969"/>
            <a:chOff x="0" y="0"/>
            <a:chExt cx="995958" cy="995958"/>
          </a:xfrm>
        </p:grpSpPr>
        <p:sp>
          <p:nvSpPr>
            <p:cNvPr id="32" name="Freeform 32"/>
            <p:cNvSpPr/>
            <p:nvPr/>
          </p:nvSpPr>
          <p:spPr>
            <a:xfrm>
              <a:off x="7874" y="7874"/>
              <a:ext cx="980186" cy="980186"/>
            </a:xfrm>
            <a:custGeom>
              <a:avLst/>
              <a:gdLst/>
              <a:ahLst/>
              <a:cxnLst/>
              <a:rect l="l" t="t" r="r" b="b"/>
              <a:pathLst>
                <a:path w="980186" h="980186">
                  <a:moveTo>
                    <a:pt x="0" y="490093"/>
                  </a:moveTo>
                  <a:cubicBezTo>
                    <a:pt x="0" y="219456"/>
                    <a:pt x="219456" y="0"/>
                    <a:pt x="490093" y="0"/>
                  </a:cubicBezTo>
                  <a:cubicBezTo>
                    <a:pt x="760730" y="0"/>
                    <a:pt x="980186" y="219456"/>
                    <a:pt x="980186" y="490093"/>
                  </a:cubicBezTo>
                  <a:cubicBezTo>
                    <a:pt x="980186" y="760730"/>
                    <a:pt x="760730" y="980186"/>
                    <a:pt x="490093" y="980186"/>
                  </a:cubicBezTo>
                  <a:cubicBezTo>
                    <a:pt x="219456" y="980186"/>
                    <a:pt x="0" y="760730"/>
                    <a:pt x="0" y="490093"/>
                  </a:cubicBezTo>
                  <a:close/>
                </a:path>
              </a:pathLst>
            </a:custGeom>
            <a:solidFill>
              <a:srgbClr val="CEFDEE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Freeform 33"/>
            <p:cNvSpPr/>
            <p:nvPr/>
          </p:nvSpPr>
          <p:spPr>
            <a:xfrm>
              <a:off x="0" y="0"/>
              <a:ext cx="995934" cy="995934"/>
            </a:xfrm>
            <a:custGeom>
              <a:avLst/>
              <a:gdLst/>
              <a:ahLst/>
              <a:cxnLst/>
              <a:rect l="l" t="t" r="r" b="b"/>
              <a:pathLst>
                <a:path w="995934" h="995934">
                  <a:moveTo>
                    <a:pt x="0" y="497967"/>
                  </a:moveTo>
                  <a:cubicBezTo>
                    <a:pt x="0" y="223012"/>
                    <a:pt x="223012" y="0"/>
                    <a:pt x="497967" y="0"/>
                  </a:cubicBezTo>
                  <a:cubicBezTo>
                    <a:pt x="499491" y="0"/>
                    <a:pt x="501015" y="381"/>
                    <a:pt x="502285" y="1270"/>
                  </a:cubicBezTo>
                  <a:lnTo>
                    <a:pt x="497967" y="8001"/>
                  </a:lnTo>
                  <a:lnTo>
                    <a:pt x="497967" y="0"/>
                  </a:lnTo>
                  <a:lnTo>
                    <a:pt x="497967" y="7874"/>
                  </a:lnTo>
                  <a:lnTo>
                    <a:pt x="497967" y="0"/>
                  </a:lnTo>
                  <a:cubicBezTo>
                    <a:pt x="773049" y="0"/>
                    <a:pt x="995934" y="223012"/>
                    <a:pt x="995934" y="497967"/>
                  </a:cubicBezTo>
                  <a:cubicBezTo>
                    <a:pt x="995934" y="501650"/>
                    <a:pt x="993394" y="504825"/>
                    <a:pt x="989965" y="505714"/>
                  </a:cubicBezTo>
                  <a:lnTo>
                    <a:pt x="988060" y="497967"/>
                  </a:lnTo>
                  <a:lnTo>
                    <a:pt x="995934" y="497967"/>
                  </a:lnTo>
                  <a:cubicBezTo>
                    <a:pt x="995934" y="773049"/>
                    <a:pt x="772922" y="995934"/>
                    <a:pt x="497967" y="995934"/>
                  </a:cubicBezTo>
                  <a:lnTo>
                    <a:pt x="497967" y="988060"/>
                  </a:lnTo>
                  <a:lnTo>
                    <a:pt x="497967" y="995934"/>
                  </a:lnTo>
                  <a:lnTo>
                    <a:pt x="497967" y="988060"/>
                  </a:lnTo>
                  <a:lnTo>
                    <a:pt x="497967" y="995934"/>
                  </a:lnTo>
                  <a:cubicBezTo>
                    <a:pt x="223012" y="995934"/>
                    <a:pt x="0" y="773049"/>
                    <a:pt x="0" y="497967"/>
                  </a:cubicBezTo>
                  <a:cubicBezTo>
                    <a:pt x="0" y="496443"/>
                    <a:pt x="381" y="494919"/>
                    <a:pt x="1270" y="493649"/>
                  </a:cubicBezTo>
                  <a:lnTo>
                    <a:pt x="8001" y="497967"/>
                  </a:lnTo>
                  <a:lnTo>
                    <a:pt x="0" y="497967"/>
                  </a:lnTo>
                  <a:moveTo>
                    <a:pt x="15875" y="497967"/>
                  </a:moveTo>
                  <a:cubicBezTo>
                    <a:pt x="15875" y="499491"/>
                    <a:pt x="15494" y="501015"/>
                    <a:pt x="14605" y="502285"/>
                  </a:cubicBezTo>
                  <a:lnTo>
                    <a:pt x="7874" y="497967"/>
                  </a:lnTo>
                  <a:lnTo>
                    <a:pt x="15875" y="497967"/>
                  </a:lnTo>
                  <a:cubicBezTo>
                    <a:pt x="15875" y="764286"/>
                    <a:pt x="231775" y="980059"/>
                    <a:pt x="497967" y="980059"/>
                  </a:cubicBezTo>
                  <a:cubicBezTo>
                    <a:pt x="764159" y="980059"/>
                    <a:pt x="980059" y="764159"/>
                    <a:pt x="980059" y="497967"/>
                  </a:cubicBezTo>
                  <a:cubicBezTo>
                    <a:pt x="980059" y="494284"/>
                    <a:pt x="982599" y="491109"/>
                    <a:pt x="986028" y="490220"/>
                  </a:cubicBezTo>
                  <a:lnTo>
                    <a:pt x="987933" y="497967"/>
                  </a:lnTo>
                  <a:lnTo>
                    <a:pt x="980059" y="497967"/>
                  </a:lnTo>
                  <a:cubicBezTo>
                    <a:pt x="980059" y="231648"/>
                    <a:pt x="764159" y="15875"/>
                    <a:pt x="497967" y="15875"/>
                  </a:cubicBezTo>
                  <a:cubicBezTo>
                    <a:pt x="496443" y="15875"/>
                    <a:pt x="494919" y="15494"/>
                    <a:pt x="493649" y="14605"/>
                  </a:cubicBezTo>
                  <a:lnTo>
                    <a:pt x="497967" y="7874"/>
                  </a:lnTo>
                  <a:lnTo>
                    <a:pt x="497967" y="15875"/>
                  </a:lnTo>
                  <a:cubicBezTo>
                    <a:pt x="231648" y="15875"/>
                    <a:pt x="15875" y="231775"/>
                    <a:pt x="15875" y="497967"/>
                  </a:cubicBezTo>
                  <a:close/>
                </a:path>
              </a:pathLst>
            </a:custGeom>
            <a:solidFill>
              <a:srgbClr val="B4E3D4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4" name="Group 34"/>
          <p:cNvGrpSpPr>
            <a:grpSpLocks noChangeAspect="1"/>
          </p:cNvGrpSpPr>
          <p:nvPr/>
        </p:nvGrpSpPr>
        <p:grpSpPr>
          <a:xfrm>
            <a:off x="1956022" y="4270771"/>
            <a:ext cx="367456" cy="367456"/>
            <a:chOff x="0" y="0"/>
            <a:chExt cx="489942" cy="489942"/>
          </a:xfrm>
        </p:grpSpPr>
        <p:sp>
          <p:nvSpPr>
            <p:cNvPr id="35" name="Freeform 35" descr="preencoded.png"/>
            <p:cNvSpPr/>
            <p:nvPr/>
          </p:nvSpPr>
          <p:spPr>
            <a:xfrm>
              <a:off x="0" y="0"/>
              <a:ext cx="489966" cy="489966"/>
            </a:xfrm>
            <a:custGeom>
              <a:avLst/>
              <a:gdLst/>
              <a:ahLst/>
              <a:cxnLst/>
              <a:rect l="l" t="t" r="r" b="b"/>
              <a:pathLst>
                <a:path w="489966" h="489966">
                  <a:moveTo>
                    <a:pt x="0" y="0"/>
                  </a:moveTo>
                  <a:lnTo>
                    <a:pt x="489966" y="0"/>
                  </a:lnTo>
                  <a:lnTo>
                    <a:pt x="489966" y="489966"/>
                  </a:lnTo>
                  <a:lnTo>
                    <a:pt x="0" y="4899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r="4" b="4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6" name="TextBox 36"/>
          <p:cNvSpPr txBox="1"/>
          <p:nvPr/>
        </p:nvSpPr>
        <p:spPr>
          <a:xfrm>
            <a:off x="2928558" y="4039492"/>
            <a:ext cx="4532901" cy="4927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54"/>
              </a:lnSpc>
            </a:pPr>
            <a:r>
              <a:rPr lang="en-US" sz="2674" b="1">
                <a:solidFill>
                  <a:srgbClr val="272525"/>
                </a:solidFill>
                <a:latin typeface="Museo Moderno Bold"/>
                <a:ea typeface="Museo Moderno Bold"/>
                <a:cs typeface="Museo Moderno Bold"/>
                <a:sym typeface="Museo Moderno Bold"/>
              </a:rPr>
              <a:t>Service &amp; Operations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2928558" y="4492971"/>
            <a:ext cx="12381681" cy="4853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62"/>
              </a:lnSpc>
            </a:pPr>
            <a:r>
              <a:rPr lang="en-US" sz="2174">
                <a:solidFill>
                  <a:srgbClr val="272525"/>
                </a:solidFill>
                <a:latin typeface="Museo Moderno"/>
                <a:ea typeface="Museo Moderno"/>
                <a:cs typeface="Museo Moderno"/>
                <a:sym typeface="Museo Moderno"/>
              </a:rPr>
              <a:t>Align frequency with </a:t>
            </a:r>
            <a:r>
              <a:rPr lang="en-US" sz="2174" b="1">
                <a:solidFill>
                  <a:srgbClr val="272525"/>
                </a:solidFill>
                <a:latin typeface="Museo Moderno Bold"/>
                <a:ea typeface="Museo Moderno Bold"/>
                <a:cs typeface="Museo Moderno Bold"/>
                <a:sym typeface="Museo Moderno Bold"/>
              </a:rPr>
              <a:t>peak days (Tuesday-Thursday)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2928558" y="4970858"/>
            <a:ext cx="12381681" cy="4853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8016" lvl="1" indent="-164008" algn="l">
              <a:lnSpc>
                <a:spcPts val="4262"/>
              </a:lnSpc>
              <a:buFont typeface="Arial"/>
              <a:buChar char="•"/>
            </a:pPr>
            <a:r>
              <a:rPr lang="en-US" sz="2174">
                <a:solidFill>
                  <a:srgbClr val="272525"/>
                </a:solidFill>
                <a:latin typeface="Museo Moderno"/>
                <a:ea typeface="Museo Moderno"/>
                <a:cs typeface="Museo Moderno"/>
                <a:sym typeface="Museo Moderno"/>
              </a:rPr>
              <a:t>Reduce excess capacity on low-demand days where appropriate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2928558" y="5448746"/>
            <a:ext cx="12381681" cy="4853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8016" lvl="1" indent="-164008" algn="l">
              <a:lnSpc>
                <a:spcPts val="4262"/>
              </a:lnSpc>
              <a:buFont typeface="Arial"/>
              <a:buChar char="•"/>
            </a:pPr>
            <a:r>
              <a:rPr lang="en-US" sz="2174">
                <a:solidFill>
                  <a:srgbClr val="272525"/>
                </a:solidFill>
                <a:latin typeface="Museo Moderno"/>
                <a:ea typeface="Museo Moderno"/>
                <a:cs typeface="Museo Moderno"/>
                <a:sym typeface="Museo Moderno"/>
              </a:rPr>
              <a:t>Consider targeted improvements where recovery is stronger</a:t>
            </a:r>
          </a:p>
        </p:txBody>
      </p:sp>
      <p:grpSp>
        <p:nvGrpSpPr>
          <p:cNvPr id="40" name="Group 40"/>
          <p:cNvGrpSpPr/>
          <p:nvPr/>
        </p:nvGrpSpPr>
        <p:grpSpPr>
          <a:xfrm>
            <a:off x="2378842" y="6854279"/>
            <a:ext cx="256877" cy="2404021"/>
            <a:chOff x="0" y="0"/>
            <a:chExt cx="342503" cy="3205362"/>
          </a:xfrm>
        </p:grpSpPr>
        <p:sp>
          <p:nvSpPr>
            <p:cNvPr id="41" name="Freeform 41"/>
            <p:cNvSpPr/>
            <p:nvPr/>
          </p:nvSpPr>
          <p:spPr>
            <a:xfrm>
              <a:off x="7874" y="7874"/>
              <a:ext cx="326771" cy="3189478"/>
            </a:xfrm>
            <a:custGeom>
              <a:avLst/>
              <a:gdLst/>
              <a:ahLst/>
              <a:cxnLst/>
              <a:rect l="l" t="t" r="r" b="b"/>
              <a:pathLst>
                <a:path w="326771" h="3189478">
                  <a:moveTo>
                    <a:pt x="0" y="143256"/>
                  </a:moveTo>
                  <a:cubicBezTo>
                    <a:pt x="0" y="64135"/>
                    <a:pt x="61468" y="0"/>
                    <a:pt x="137287" y="0"/>
                  </a:cubicBezTo>
                  <a:lnTo>
                    <a:pt x="189484" y="0"/>
                  </a:lnTo>
                  <a:cubicBezTo>
                    <a:pt x="265303" y="0"/>
                    <a:pt x="326771" y="64135"/>
                    <a:pt x="326771" y="143129"/>
                  </a:cubicBezTo>
                  <a:lnTo>
                    <a:pt x="326771" y="3046349"/>
                  </a:lnTo>
                  <a:cubicBezTo>
                    <a:pt x="326771" y="3125470"/>
                    <a:pt x="265303" y="3189478"/>
                    <a:pt x="189484" y="3189478"/>
                  </a:cubicBezTo>
                  <a:lnTo>
                    <a:pt x="137287" y="3189478"/>
                  </a:lnTo>
                  <a:cubicBezTo>
                    <a:pt x="61468" y="3189478"/>
                    <a:pt x="0" y="3125343"/>
                    <a:pt x="0" y="3046349"/>
                  </a:cubicBezTo>
                  <a:close/>
                </a:path>
              </a:pathLst>
            </a:custGeom>
            <a:solidFill>
              <a:srgbClr val="CEFDEE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Freeform 42"/>
            <p:cNvSpPr/>
            <p:nvPr/>
          </p:nvSpPr>
          <p:spPr>
            <a:xfrm>
              <a:off x="0" y="0"/>
              <a:ext cx="342519" cy="3205353"/>
            </a:xfrm>
            <a:custGeom>
              <a:avLst/>
              <a:gdLst/>
              <a:ahLst/>
              <a:cxnLst/>
              <a:rect l="l" t="t" r="r" b="b"/>
              <a:pathLst>
                <a:path w="342519" h="3205353">
                  <a:moveTo>
                    <a:pt x="0" y="151130"/>
                  </a:moveTo>
                  <a:cubicBezTo>
                    <a:pt x="0" y="67945"/>
                    <a:pt x="64643" y="0"/>
                    <a:pt x="145161" y="0"/>
                  </a:cubicBezTo>
                  <a:lnTo>
                    <a:pt x="197358" y="0"/>
                  </a:lnTo>
                  <a:lnTo>
                    <a:pt x="197358" y="7874"/>
                  </a:lnTo>
                  <a:lnTo>
                    <a:pt x="197358" y="0"/>
                  </a:lnTo>
                  <a:lnTo>
                    <a:pt x="197358" y="7874"/>
                  </a:lnTo>
                  <a:lnTo>
                    <a:pt x="197358" y="0"/>
                  </a:lnTo>
                  <a:cubicBezTo>
                    <a:pt x="277876" y="0"/>
                    <a:pt x="342519" y="67945"/>
                    <a:pt x="342519" y="151130"/>
                  </a:cubicBezTo>
                  <a:lnTo>
                    <a:pt x="342519" y="3054223"/>
                  </a:lnTo>
                  <a:lnTo>
                    <a:pt x="334645" y="3054223"/>
                  </a:lnTo>
                  <a:lnTo>
                    <a:pt x="342519" y="3054223"/>
                  </a:lnTo>
                  <a:cubicBezTo>
                    <a:pt x="342519" y="3137408"/>
                    <a:pt x="277876" y="3205353"/>
                    <a:pt x="197358" y="3205353"/>
                  </a:cubicBezTo>
                  <a:lnTo>
                    <a:pt x="197358" y="3197479"/>
                  </a:lnTo>
                  <a:lnTo>
                    <a:pt x="197358" y="3205353"/>
                  </a:lnTo>
                  <a:lnTo>
                    <a:pt x="145161" y="3205353"/>
                  </a:lnTo>
                  <a:lnTo>
                    <a:pt x="145161" y="3197479"/>
                  </a:lnTo>
                  <a:lnTo>
                    <a:pt x="145161" y="3205353"/>
                  </a:lnTo>
                  <a:cubicBezTo>
                    <a:pt x="64643" y="3205353"/>
                    <a:pt x="0" y="3137408"/>
                    <a:pt x="0" y="3054223"/>
                  </a:cubicBezTo>
                  <a:lnTo>
                    <a:pt x="0" y="151130"/>
                  </a:lnTo>
                  <a:lnTo>
                    <a:pt x="7874" y="151130"/>
                  </a:lnTo>
                  <a:lnTo>
                    <a:pt x="0" y="151130"/>
                  </a:lnTo>
                  <a:moveTo>
                    <a:pt x="15875" y="151130"/>
                  </a:moveTo>
                  <a:lnTo>
                    <a:pt x="15875" y="3054223"/>
                  </a:lnTo>
                  <a:lnTo>
                    <a:pt x="7874" y="3054223"/>
                  </a:lnTo>
                  <a:lnTo>
                    <a:pt x="15748" y="3054223"/>
                  </a:lnTo>
                  <a:cubicBezTo>
                    <a:pt x="15748" y="3129280"/>
                    <a:pt x="73914" y="3189478"/>
                    <a:pt x="145034" y="3189478"/>
                  </a:cubicBezTo>
                  <a:lnTo>
                    <a:pt x="197231" y="3189478"/>
                  </a:lnTo>
                  <a:cubicBezTo>
                    <a:pt x="268351" y="3189478"/>
                    <a:pt x="326517" y="3129280"/>
                    <a:pt x="326517" y="3054223"/>
                  </a:cubicBezTo>
                  <a:lnTo>
                    <a:pt x="326517" y="151130"/>
                  </a:lnTo>
                  <a:lnTo>
                    <a:pt x="334391" y="151130"/>
                  </a:lnTo>
                  <a:lnTo>
                    <a:pt x="326517" y="151130"/>
                  </a:lnTo>
                  <a:cubicBezTo>
                    <a:pt x="326517" y="76073"/>
                    <a:pt x="268351" y="15875"/>
                    <a:pt x="197231" y="15875"/>
                  </a:cubicBezTo>
                  <a:lnTo>
                    <a:pt x="145161" y="15875"/>
                  </a:lnTo>
                  <a:lnTo>
                    <a:pt x="145161" y="7874"/>
                  </a:lnTo>
                  <a:lnTo>
                    <a:pt x="145161" y="15875"/>
                  </a:lnTo>
                  <a:cubicBezTo>
                    <a:pt x="74041" y="15875"/>
                    <a:pt x="15875" y="76073"/>
                    <a:pt x="15875" y="151130"/>
                  </a:cubicBezTo>
                  <a:close/>
                </a:path>
              </a:pathLst>
            </a:custGeom>
            <a:solidFill>
              <a:srgbClr val="B4E3D4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3" name="Group 43"/>
          <p:cNvGrpSpPr/>
          <p:nvPr/>
        </p:nvGrpSpPr>
        <p:grpSpPr>
          <a:xfrm>
            <a:off x="2133871" y="6693544"/>
            <a:ext cx="746969" cy="746969"/>
            <a:chOff x="0" y="0"/>
            <a:chExt cx="995958" cy="995958"/>
          </a:xfrm>
        </p:grpSpPr>
        <p:sp>
          <p:nvSpPr>
            <p:cNvPr id="44" name="Freeform 44"/>
            <p:cNvSpPr/>
            <p:nvPr/>
          </p:nvSpPr>
          <p:spPr>
            <a:xfrm>
              <a:off x="7874" y="7874"/>
              <a:ext cx="980186" cy="980186"/>
            </a:xfrm>
            <a:custGeom>
              <a:avLst/>
              <a:gdLst/>
              <a:ahLst/>
              <a:cxnLst/>
              <a:rect l="l" t="t" r="r" b="b"/>
              <a:pathLst>
                <a:path w="980186" h="980186">
                  <a:moveTo>
                    <a:pt x="0" y="490093"/>
                  </a:moveTo>
                  <a:cubicBezTo>
                    <a:pt x="0" y="219456"/>
                    <a:pt x="219456" y="0"/>
                    <a:pt x="490093" y="0"/>
                  </a:cubicBezTo>
                  <a:cubicBezTo>
                    <a:pt x="760730" y="0"/>
                    <a:pt x="980186" y="219456"/>
                    <a:pt x="980186" y="490093"/>
                  </a:cubicBezTo>
                  <a:cubicBezTo>
                    <a:pt x="980186" y="760730"/>
                    <a:pt x="760730" y="980186"/>
                    <a:pt x="490093" y="980186"/>
                  </a:cubicBezTo>
                  <a:cubicBezTo>
                    <a:pt x="219456" y="980186"/>
                    <a:pt x="0" y="760730"/>
                    <a:pt x="0" y="490093"/>
                  </a:cubicBezTo>
                  <a:close/>
                </a:path>
              </a:pathLst>
            </a:custGeom>
            <a:solidFill>
              <a:srgbClr val="CEFDEE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Freeform 45"/>
            <p:cNvSpPr/>
            <p:nvPr/>
          </p:nvSpPr>
          <p:spPr>
            <a:xfrm>
              <a:off x="0" y="0"/>
              <a:ext cx="995934" cy="995934"/>
            </a:xfrm>
            <a:custGeom>
              <a:avLst/>
              <a:gdLst/>
              <a:ahLst/>
              <a:cxnLst/>
              <a:rect l="l" t="t" r="r" b="b"/>
              <a:pathLst>
                <a:path w="995934" h="995934">
                  <a:moveTo>
                    <a:pt x="0" y="497967"/>
                  </a:moveTo>
                  <a:cubicBezTo>
                    <a:pt x="0" y="223012"/>
                    <a:pt x="223012" y="0"/>
                    <a:pt x="497967" y="0"/>
                  </a:cubicBezTo>
                  <a:cubicBezTo>
                    <a:pt x="499491" y="0"/>
                    <a:pt x="501015" y="381"/>
                    <a:pt x="502285" y="1270"/>
                  </a:cubicBezTo>
                  <a:lnTo>
                    <a:pt x="497967" y="8001"/>
                  </a:lnTo>
                  <a:lnTo>
                    <a:pt x="497967" y="0"/>
                  </a:lnTo>
                  <a:lnTo>
                    <a:pt x="497967" y="7874"/>
                  </a:lnTo>
                  <a:lnTo>
                    <a:pt x="497967" y="0"/>
                  </a:lnTo>
                  <a:cubicBezTo>
                    <a:pt x="773049" y="0"/>
                    <a:pt x="995934" y="223012"/>
                    <a:pt x="995934" y="497967"/>
                  </a:cubicBezTo>
                  <a:cubicBezTo>
                    <a:pt x="995934" y="501650"/>
                    <a:pt x="993394" y="504825"/>
                    <a:pt x="989965" y="505714"/>
                  </a:cubicBezTo>
                  <a:lnTo>
                    <a:pt x="988060" y="497967"/>
                  </a:lnTo>
                  <a:lnTo>
                    <a:pt x="995934" y="497967"/>
                  </a:lnTo>
                  <a:cubicBezTo>
                    <a:pt x="995934" y="773049"/>
                    <a:pt x="772922" y="995934"/>
                    <a:pt x="497967" y="995934"/>
                  </a:cubicBezTo>
                  <a:lnTo>
                    <a:pt x="497967" y="988060"/>
                  </a:lnTo>
                  <a:lnTo>
                    <a:pt x="497967" y="995934"/>
                  </a:lnTo>
                  <a:lnTo>
                    <a:pt x="497967" y="988060"/>
                  </a:lnTo>
                  <a:lnTo>
                    <a:pt x="497967" y="995934"/>
                  </a:lnTo>
                  <a:cubicBezTo>
                    <a:pt x="223012" y="995934"/>
                    <a:pt x="0" y="773049"/>
                    <a:pt x="0" y="497967"/>
                  </a:cubicBezTo>
                  <a:cubicBezTo>
                    <a:pt x="0" y="496443"/>
                    <a:pt x="381" y="494919"/>
                    <a:pt x="1270" y="493649"/>
                  </a:cubicBezTo>
                  <a:lnTo>
                    <a:pt x="8001" y="497967"/>
                  </a:lnTo>
                  <a:lnTo>
                    <a:pt x="0" y="497967"/>
                  </a:lnTo>
                  <a:moveTo>
                    <a:pt x="15875" y="497967"/>
                  </a:moveTo>
                  <a:cubicBezTo>
                    <a:pt x="15875" y="499491"/>
                    <a:pt x="15494" y="501015"/>
                    <a:pt x="14605" y="502285"/>
                  </a:cubicBezTo>
                  <a:lnTo>
                    <a:pt x="7874" y="497967"/>
                  </a:lnTo>
                  <a:lnTo>
                    <a:pt x="15875" y="497967"/>
                  </a:lnTo>
                  <a:cubicBezTo>
                    <a:pt x="15875" y="764286"/>
                    <a:pt x="231775" y="980059"/>
                    <a:pt x="497967" y="980059"/>
                  </a:cubicBezTo>
                  <a:cubicBezTo>
                    <a:pt x="764159" y="980059"/>
                    <a:pt x="980059" y="764159"/>
                    <a:pt x="980059" y="497967"/>
                  </a:cubicBezTo>
                  <a:cubicBezTo>
                    <a:pt x="980059" y="494284"/>
                    <a:pt x="982599" y="491109"/>
                    <a:pt x="986028" y="490220"/>
                  </a:cubicBezTo>
                  <a:lnTo>
                    <a:pt x="987933" y="497967"/>
                  </a:lnTo>
                  <a:lnTo>
                    <a:pt x="980059" y="497967"/>
                  </a:lnTo>
                  <a:cubicBezTo>
                    <a:pt x="980059" y="231648"/>
                    <a:pt x="764159" y="15875"/>
                    <a:pt x="497967" y="15875"/>
                  </a:cubicBezTo>
                  <a:cubicBezTo>
                    <a:pt x="496443" y="15875"/>
                    <a:pt x="494919" y="15494"/>
                    <a:pt x="493649" y="14605"/>
                  </a:cubicBezTo>
                  <a:lnTo>
                    <a:pt x="497967" y="7874"/>
                  </a:lnTo>
                  <a:lnTo>
                    <a:pt x="497967" y="15875"/>
                  </a:lnTo>
                  <a:cubicBezTo>
                    <a:pt x="231648" y="15875"/>
                    <a:pt x="15875" y="231775"/>
                    <a:pt x="15875" y="497967"/>
                  </a:cubicBezTo>
                  <a:close/>
                </a:path>
              </a:pathLst>
            </a:custGeom>
            <a:solidFill>
              <a:srgbClr val="B4E3D4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6" name="Group 46"/>
          <p:cNvGrpSpPr>
            <a:grpSpLocks noChangeAspect="1"/>
          </p:cNvGrpSpPr>
          <p:nvPr/>
        </p:nvGrpSpPr>
        <p:grpSpPr>
          <a:xfrm>
            <a:off x="2323627" y="6883299"/>
            <a:ext cx="367456" cy="367456"/>
            <a:chOff x="0" y="0"/>
            <a:chExt cx="489942" cy="489942"/>
          </a:xfrm>
        </p:grpSpPr>
        <p:sp>
          <p:nvSpPr>
            <p:cNvPr id="47" name="Freeform 47" descr="preencoded.png"/>
            <p:cNvSpPr/>
            <p:nvPr/>
          </p:nvSpPr>
          <p:spPr>
            <a:xfrm>
              <a:off x="0" y="0"/>
              <a:ext cx="489966" cy="489966"/>
            </a:xfrm>
            <a:custGeom>
              <a:avLst/>
              <a:gdLst/>
              <a:ahLst/>
              <a:cxnLst/>
              <a:rect l="l" t="t" r="r" b="b"/>
              <a:pathLst>
                <a:path w="489966" h="489966">
                  <a:moveTo>
                    <a:pt x="0" y="0"/>
                  </a:moveTo>
                  <a:lnTo>
                    <a:pt x="489966" y="0"/>
                  </a:lnTo>
                  <a:lnTo>
                    <a:pt x="489966" y="489966"/>
                  </a:lnTo>
                  <a:lnTo>
                    <a:pt x="0" y="4899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r="4" b="4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8" name="TextBox 48"/>
          <p:cNvSpPr txBox="1"/>
          <p:nvPr/>
        </p:nvSpPr>
        <p:spPr>
          <a:xfrm>
            <a:off x="3472541" y="6652021"/>
            <a:ext cx="5972146" cy="4927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54"/>
              </a:lnSpc>
            </a:pPr>
            <a:r>
              <a:rPr lang="en-US" sz="2674" b="1">
                <a:solidFill>
                  <a:srgbClr val="272525"/>
                </a:solidFill>
                <a:latin typeface="Museo Moderno Bold"/>
                <a:ea typeface="Museo Moderno Bold"/>
                <a:cs typeface="Museo Moderno Bold"/>
                <a:sym typeface="Museo Moderno Bold"/>
              </a:rPr>
              <a:t>Marketing &amp; Communication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3472541" y="7105501"/>
            <a:ext cx="11837696" cy="4853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62"/>
              </a:lnSpc>
            </a:pPr>
            <a:r>
              <a:rPr lang="en-US" sz="2174">
                <a:solidFill>
                  <a:srgbClr val="272525"/>
                </a:solidFill>
                <a:latin typeface="Museo Moderno"/>
                <a:ea typeface="Museo Moderno"/>
                <a:cs typeface="Museo Moderno"/>
                <a:sym typeface="Museo Moderno"/>
              </a:rPr>
              <a:t>Promote public transit as </a:t>
            </a:r>
            <a:r>
              <a:rPr lang="en-US" sz="2174" b="1">
                <a:solidFill>
                  <a:srgbClr val="272525"/>
                </a:solidFill>
                <a:latin typeface="Museo Moderno Bold"/>
                <a:ea typeface="Museo Moderno Bold"/>
                <a:cs typeface="Museo Moderno Bold"/>
                <a:sym typeface="Museo Moderno Bold"/>
              </a:rPr>
              <a:t>safe, reliable, and convenient</a:t>
            </a:r>
            <a:r>
              <a:rPr lang="en-US" sz="2174">
                <a:solidFill>
                  <a:srgbClr val="272525"/>
                </a:solidFill>
                <a:latin typeface="Museo Moderno"/>
                <a:ea typeface="Museo Moderno"/>
                <a:cs typeface="Museo Moderno"/>
                <a:sym typeface="Museo Moderno"/>
              </a:rPr>
              <a:t> for both work and leisure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3472541" y="7975549"/>
            <a:ext cx="11837696" cy="4853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62"/>
              </a:lnSpc>
            </a:pPr>
            <a:r>
              <a:rPr lang="en-US" sz="2174">
                <a:solidFill>
                  <a:srgbClr val="272525"/>
                </a:solidFill>
                <a:latin typeface="Museo Moderno"/>
                <a:ea typeface="Museo Moderno"/>
                <a:cs typeface="Museo Moderno"/>
                <a:sym typeface="Museo Moderno"/>
              </a:rPr>
              <a:t>Run special campaigns around </a:t>
            </a:r>
            <a:r>
              <a:rPr lang="en-US" sz="2174" b="1">
                <a:solidFill>
                  <a:srgbClr val="272525"/>
                </a:solidFill>
                <a:latin typeface="Museo Moderno Bold"/>
                <a:ea typeface="Museo Moderno Bold"/>
                <a:cs typeface="Museo Moderno Bold"/>
                <a:sym typeface="Museo Moderno Bold"/>
              </a:rPr>
              <a:t>weekends</a:t>
            </a:r>
            <a:r>
              <a:rPr lang="en-US" sz="2174">
                <a:solidFill>
                  <a:srgbClr val="272525"/>
                </a:solidFill>
                <a:latin typeface="Museo Moderno"/>
                <a:ea typeface="Museo Moderno"/>
                <a:cs typeface="Museo Moderno"/>
                <a:sym typeface="Museo Moderno"/>
              </a:rPr>
              <a:t> and </a:t>
            </a:r>
            <a:r>
              <a:rPr lang="en-US" sz="2174" b="1">
                <a:solidFill>
                  <a:srgbClr val="272525"/>
                </a:solidFill>
                <a:latin typeface="Museo Moderno Bold"/>
                <a:ea typeface="Museo Moderno Bold"/>
                <a:cs typeface="Museo Moderno Bold"/>
                <a:sym typeface="Museo Moderno Bold"/>
              </a:rPr>
              <a:t>Fridays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3472541" y="8453437"/>
            <a:ext cx="11837696" cy="4853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8016" lvl="1" indent="-164008" algn="l">
              <a:lnSpc>
                <a:spcPts val="4262"/>
              </a:lnSpc>
              <a:buFont typeface="Arial"/>
              <a:buChar char="•"/>
            </a:pPr>
            <a:r>
              <a:rPr lang="en-US" sz="2174">
                <a:solidFill>
                  <a:srgbClr val="272525"/>
                </a:solidFill>
                <a:latin typeface="Museo Moderno"/>
                <a:ea typeface="Museo Moderno"/>
                <a:cs typeface="Museo Moderno"/>
                <a:sym typeface="Museo Moderno"/>
              </a:rPr>
              <a:t>Highlight environmental and economic benefits</a:t>
            </a:r>
          </a:p>
        </p:txBody>
      </p:sp>
      <p:grpSp>
        <p:nvGrpSpPr>
          <p:cNvPr id="52" name="Group 52"/>
          <p:cNvGrpSpPr/>
          <p:nvPr/>
        </p:nvGrpSpPr>
        <p:grpSpPr>
          <a:xfrm>
            <a:off x="12915900" y="9534525"/>
            <a:ext cx="4114800" cy="547688"/>
            <a:chOff x="0" y="0"/>
            <a:chExt cx="5486400" cy="730250"/>
          </a:xfrm>
        </p:grpSpPr>
        <p:sp>
          <p:nvSpPr>
            <p:cNvPr id="53" name="Freeform 53"/>
            <p:cNvSpPr/>
            <p:nvPr/>
          </p:nvSpPr>
          <p:spPr>
            <a:xfrm>
              <a:off x="0" y="0"/>
              <a:ext cx="5486400" cy="730250"/>
            </a:xfrm>
            <a:custGeom>
              <a:avLst/>
              <a:gdLst/>
              <a:ahLst/>
              <a:cxnLst/>
              <a:rect l="l" t="t" r="r" b="b"/>
              <a:pathLst>
                <a:path w="5486400" h="730250">
                  <a:moveTo>
                    <a:pt x="0" y="0"/>
                  </a:moveTo>
                  <a:lnTo>
                    <a:pt x="5486400" y="0"/>
                  </a:lnTo>
                  <a:lnTo>
                    <a:pt x="54864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4" name="TextBox 54"/>
            <p:cNvSpPr txBox="1"/>
            <p:nvPr/>
          </p:nvSpPr>
          <p:spPr>
            <a:xfrm>
              <a:off x="0" y="-38100"/>
              <a:ext cx="5486400" cy="76835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2160"/>
                </a:lnSpc>
              </a:pPr>
              <a:r>
                <a:rPr lang="en-US" sz="1800">
                  <a:solidFill>
                    <a:srgbClr val="FFFFFF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18  </a:t>
              </a:r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r="-17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6067268" y="495320"/>
            <a:ext cx="1926864" cy="956639"/>
            <a:chOff x="0" y="0"/>
            <a:chExt cx="2569152" cy="127551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569210" cy="1275461"/>
            </a:xfrm>
            <a:custGeom>
              <a:avLst/>
              <a:gdLst/>
              <a:ahLst/>
              <a:cxnLst/>
              <a:rect l="l" t="t" r="r" b="b"/>
              <a:pathLst>
                <a:path w="2569210" h="1275461">
                  <a:moveTo>
                    <a:pt x="0" y="0"/>
                  </a:moveTo>
                  <a:lnTo>
                    <a:pt x="2569210" y="0"/>
                  </a:lnTo>
                  <a:lnTo>
                    <a:pt x="2569210" y="1275461"/>
                  </a:lnTo>
                  <a:lnTo>
                    <a:pt x="0" y="12754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2" b="-4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257300" y="9508378"/>
            <a:ext cx="4114800" cy="573834"/>
            <a:chOff x="0" y="0"/>
            <a:chExt cx="5486400" cy="76511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486400" cy="765175"/>
            </a:xfrm>
            <a:custGeom>
              <a:avLst/>
              <a:gdLst/>
              <a:ahLst/>
              <a:cxnLst/>
              <a:rect l="l" t="t" r="r" b="b"/>
              <a:pathLst>
                <a:path w="5486400" h="765175">
                  <a:moveTo>
                    <a:pt x="0" y="0"/>
                  </a:moveTo>
                  <a:lnTo>
                    <a:pt x="5486400" y="0"/>
                  </a:lnTo>
                  <a:lnTo>
                    <a:pt x="5486400" y="765175"/>
                  </a:lnTo>
                  <a:lnTo>
                    <a:pt x="0" y="765175"/>
                  </a:lnTo>
                  <a:close/>
                </a:path>
              </a:pathLst>
            </a:custGeom>
            <a:solidFill>
              <a:srgbClr val="1869A6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39976" y="0"/>
            <a:ext cx="2234648" cy="2079956"/>
            <a:chOff x="0" y="0"/>
            <a:chExt cx="2979530" cy="277327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979547" cy="2773299"/>
            </a:xfrm>
            <a:custGeom>
              <a:avLst/>
              <a:gdLst/>
              <a:ahLst/>
              <a:cxnLst/>
              <a:rect l="l" t="t" r="r" b="b"/>
              <a:pathLst>
                <a:path w="2979547" h="2773299">
                  <a:moveTo>
                    <a:pt x="0" y="0"/>
                  </a:moveTo>
                  <a:lnTo>
                    <a:pt x="2979547" y="0"/>
                  </a:lnTo>
                  <a:lnTo>
                    <a:pt x="2979547" y="2773299"/>
                  </a:lnTo>
                  <a:lnTo>
                    <a:pt x="0" y="27732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b="-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6461284" y="9516022"/>
            <a:ext cx="699135" cy="647885"/>
            <a:chOff x="0" y="0"/>
            <a:chExt cx="932180" cy="863846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932180" cy="863854"/>
            </a:xfrm>
            <a:custGeom>
              <a:avLst/>
              <a:gdLst/>
              <a:ahLst/>
              <a:cxnLst/>
              <a:rect l="l" t="t" r="r" b="b"/>
              <a:pathLst>
                <a:path w="932180" h="863854">
                  <a:moveTo>
                    <a:pt x="0" y="0"/>
                  </a:moveTo>
                  <a:lnTo>
                    <a:pt x="932180" y="0"/>
                  </a:lnTo>
                  <a:lnTo>
                    <a:pt x="932180" y="863854"/>
                  </a:lnTo>
                  <a:lnTo>
                    <a:pt x="0" y="863854"/>
                  </a:lnTo>
                  <a:close/>
                </a:path>
              </a:pathLst>
            </a:custGeom>
            <a:solidFill>
              <a:srgbClr val="1869A6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2" name="Freeform 12"/>
          <p:cNvSpPr/>
          <p:nvPr/>
        </p:nvSpPr>
        <p:spPr>
          <a:xfrm>
            <a:off x="13800644" y="9535277"/>
            <a:ext cx="2345312" cy="609375"/>
          </a:xfrm>
          <a:custGeom>
            <a:avLst/>
            <a:gdLst/>
            <a:ahLst/>
            <a:cxnLst/>
            <a:rect l="l" t="t" r="r" b="b"/>
            <a:pathLst>
              <a:path w="2345312" h="609375">
                <a:moveTo>
                  <a:pt x="0" y="0"/>
                </a:moveTo>
                <a:lnTo>
                  <a:pt x="2345312" y="0"/>
                </a:lnTo>
                <a:lnTo>
                  <a:pt x="2345312" y="609375"/>
                </a:lnTo>
                <a:lnTo>
                  <a:pt x="0" y="60937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3" name="Group 13"/>
          <p:cNvGrpSpPr/>
          <p:nvPr/>
        </p:nvGrpSpPr>
        <p:grpSpPr>
          <a:xfrm>
            <a:off x="1257300" y="9534525"/>
            <a:ext cx="4114800" cy="547688"/>
            <a:chOff x="0" y="0"/>
            <a:chExt cx="5486400" cy="73025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5486400" cy="730250"/>
            </a:xfrm>
            <a:custGeom>
              <a:avLst/>
              <a:gdLst/>
              <a:ahLst/>
              <a:cxnLst/>
              <a:rect l="l" t="t" r="r" b="b"/>
              <a:pathLst>
                <a:path w="5486400" h="730250">
                  <a:moveTo>
                    <a:pt x="0" y="0"/>
                  </a:moveTo>
                  <a:lnTo>
                    <a:pt x="5486400" y="0"/>
                  </a:lnTo>
                  <a:lnTo>
                    <a:pt x="54864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5486400" cy="76835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879"/>
                </a:lnSpc>
              </a:pPr>
              <a:r>
                <a:rPr lang="en-US" sz="2400">
                  <a:solidFill>
                    <a:srgbClr val="FFFFFF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11/29/25</a:t>
              </a:r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6601450" y="1851356"/>
            <a:ext cx="5590550" cy="14509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906"/>
              </a:lnSpc>
            </a:pPr>
            <a:r>
              <a:rPr lang="en-US" sz="7962" b="1" dirty="0">
                <a:solidFill>
                  <a:srgbClr val="000000"/>
                </a:solidFill>
                <a:latin typeface="Museo Moderno Bold"/>
                <a:ea typeface="Museo Moderno Bold"/>
                <a:cs typeface="Museo Moderno Bold"/>
                <a:sym typeface="Museo Moderno Bold"/>
              </a:rPr>
              <a:t>Thank You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28700" y="5914978"/>
            <a:ext cx="2019300" cy="4400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599"/>
              </a:lnSpc>
            </a:pPr>
            <a:r>
              <a:rPr lang="en-US" sz="2437" b="1" dirty="0">
                <a:solidFill>
                  <a:srgbClr val="000000"/>
                </a:solidFill>
                <a:latin typeface="Museo Moderno Bold"/>
                <a:ea typeface="Museo Moderno Bold"/>
                <a:cs typeface="Museo Moderno Bold"/>
                <a:sym typeface="Museo Moderno Bold"/>
              </a:rPr>
              <a:t>Deliverables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28700" y="6472936"/>
            <a:ext cx="8165455" cy="3429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45070" lvl="1" indent="-122535" algn="l">
              <a:lnSpc>
                <a:spcPts val="3074"/>
              </a:lnSpc>
              <a:buFont typeface="Arial"/>
              <a:buChar char="•"/>
            </a:pPr>
            <a:r>
              <a:rPr lang="en-US" sz="1625">
                <a:solidFill>
                  <a:srgbClr val="272525"/>
                </a:solidFill>
                <a:latin typeface="Museo Moderno"/>
                <a:ea typeface="Museo Moderno"/>
                <a:cs typeface="Museo Moderno"/>
                <a:sym typeface="Museo Moderno"/>
              </a:rPr>
              <a:t>Comprehensive interactive Power BI report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28700" y="6877003"/>
            <a:ext cx="8165455" cy="3429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45070" lvl="1" indent="-122535" algn="l">
              <a:lnSpc>
                <a:spcPts val="3074"/>
              </a:lnSpc>
              <a:buFont typeface="Arial"/>
              <a:buChar char="•"/>
            </a:pPr>
            <a:r>
              <a:rPr lang="en-US" sz="1625">
                <a:solidFill>
                  <a:srgbClr val="272525"/>
                </a:solidFill>
                <a:latin typeface="Museo Moderno"/>
                <a:ea typeface="Museo Moderno"/>
                <a:cs typeface="Museo Moderno"/>
                <a:sym typeface="Museo Moderno"/>
              </a:rPr>
              <a:t>In-depth data analysis of passenger patterns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28700" y="7281072"/>
            <a:ext cx="8165455" cy="3429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45070" lvl="1" indent="-122535" algn="l">
              <a:lnSpc>
                <a:spcPts val="3074"/>
              </a:lnSpc>
              <a:buFont typeface="Arial"/>
              <a:buChar char="•"/>
            </a:pPr>
            <a:r>
              <a:rPr lang="en-US" sz="1625">
                <a:solidFill>
                  <a:srgbClr val="272525"/>
                </a:solidFill>
                <a:latin typeface="Museo Moderno"/>
                <a:ea typeface="Museo Moderno"/>
                <a:cs typeface="Museo Moderno"/>
                <a:sym typeface="Museo Moderno"/>
              </a:rPr>
              <a:t>Actionable insights and strategic recommendations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028700" y="7685141"/>
            <a:ext cx="8165455" cy="3429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45070" lvl="1" indent="-122535" algn="l">
              <a:lnSpc>
                <a:spcPts val="3074"/>
              </a:lnSpc>
              <a:buFont typeface="Arial"/>
              <a:buChar char="•"/>
            </a:pPr>
            <a:r>
              <a:rPr lang="en-US" sz="1625">
                <a:solidFill>
                  <a:srgbClr val="272525"/>
                </a:solidFill>
                <a:latin typeface="Museo Moderno"/>
                <a:ea typeface="Museo Moderno"/>
                <a:cs typeface="Museo Moderno"/>
                <a:sym typeface="Museo Moderno"/>
              </a:rPr>
              <a:t>Dynamic visualizations and dashboards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1028700" y="8458354"/>
            <a:ext cx="8165455" cy="35421"/>
            <a:chOff x="0" y="0"/>
            <a:chExt cx="10887273" cy="47228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0887329" cy="47244"/>
            </a:xfrm>
            <a:custGeom>
              <a:avLst/>
              <a:gdLst/>
              <a:ahLst/>
              <a:cxnLst/>
              <a:rect l="l" t="t" r="r" b="b"/>
              <a:pathLst>
                <a:path w="10887329" h="47244">
                  <a:moveTo>
                    <a:pt x="0" y="0"/>
                  </a:moveTo>
                  <a:lnTo>
                    <a:pt x="10887329" y="0"/>
                  </a:lnTo>
                  <a:lnTo>
                    <a:pt x="10887329" y="47244"/>
                  </a:lnTo>
                  <a:lnTo>
                    <a:pt x="0" y="47244"/>
                  </a:lnTo>
                  <a:close/>
                </a:path>
              </a:pathLst>
            </a:custGeom>
            <a:solidFill>
              <a:srgbClr val="272525">
                <a:alpha val="24706"/>
              </a:srgbClr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2915900" y="9534525"/>
            <a:ext cx="4114800" cy="547688"/>
            <a:chOff x="0" y="0"/>
            <a:chExt cx="5486400" cy="73025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5486400" cy="730250"/>
            </a:xfrm>
            <a:custGeom>
              <a:avLst/>
              <a:gdLst/>
              <a:ahLst/>
              <a:cxnLst/>
              <a:rect l="l" t="t" r="r" b="b"/>
              <a:pathLst>
                <a:path w="5486400" h="730250">
                  <a:moveTo>
                    <a:pt x="0" y="0"/>
                  </a:moveTo>
                  <a:lnTo>
                    <a:pt x="5486400" y="0"/>
                  </a:lnTo>
                  <a:lnTo>
                    <a:pt x="54864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-38100"/>
              <a:ext cx="5486400" cy="76835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2160"/>
                </a:lnSpc>
              </a:pPr>
              <a:r>
                <a:rPr lang="en-US" sz="1800">
                  <a:solidFill>
                    <a:srgbClr val="FFFFFF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19  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r="-17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6067268" y="495320"/>
            <a:ext cx="1926864" cy="956639"/>
            <a:chOff x="0" y="0"/>
            <a:chExt cx="2569152" cy="127551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569210" cy="1275461"/>
            </a:xfrm>
            <a:custGeom>
              <a:avLst/>
              <a:gdLst/>
              <a:ahLst/>
              <a:cxnLst/>
              <a:rect l="l" t="t" r="r" b="b"/>
              <a:pathLst>
                <a:path w="2569210" h="1275461">
                  <a:moveTo>
                    <a:pt x="0" y="0"/>
                  </a:moveTo>
                  <a:lnTo>
                    <a:pt x="2569210" y="0"/>
                  </a:lnTo>
                  <a:lnTo>
                    <a:pt x="2569210" y="1275461"/>
                  </a:lnTo>
                  <a:lnTo>
                    <a:pt x="0" y="12754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2" b="-4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257300" y="9508378"/>
            <a:ext cx="4114800" cy="573834"/>
            <a:chOff x="0" y="0"/>
            <a:chExt cx="5486400" cy="76511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486400" cy="765175"/>
            </a:xfrm>
            <a:custGeom>
              <a:avLst/>
              <a:gdLst/>
              <a:ahLst/>
              <a:cxnLst/>
              <a:rect l="l" t="t" r="r" b="b"/>
              <a:pathLst>
                <a:path w="5486400" h="765175">
                  <a:moveTo>
                    <a:pt x="0" y="0"/>
                  </a:moveTo>
                  <a:lnTo>
                    <a:pt x="5486400" y="0"/>
                  </a:lnTo>
                  <a:lnTo>
                    <a:pt x="5486400" y="765175"/>
                  </a:lnTo>
                  <a:lnTo>
                    <a:pt x="0" y="765175"/>
                  </a:lnTo>
                  <a:close/>
                </a:path>
              </a:pathLst>
            </a:custGeom>
            <a:solidFill>
              <a:srgbClr val="1869A6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39976" y="0"/>
            <a:ext cx="2234648" cy="2079956"/>
            <a:chOff x="0" y="0"/>
            <a:chExt cx="2979530" cy="277327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979547" cy="2773299"/>
            </a:xfrm>
            <a:custGeom>
              <a:avLst/>
              <a:gdLst/>
              <a:ahLst/>
              <a:cxnLst/>
              <a:rect l="l" t="t" r="r" b="b"/>
              <a:pathLst>
                <a:path w="2979547" h="2773299">
                  <a:moveTo>
                    <a:pt x="0" y="0"/>
                  </a:moveTo>
                  <a:lnTo>
                    <a:pt x="2979547" y="0"/>
                  </a:lnTo>
                  <a:lnTo>
                    <a:pt x="2979547" y="2773299"/>
                  </a:lnTo>
                  <a:lnTo>
                    <a:pt x="0" y="27732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b="-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6461284" y="9516022"/>
            <a:ext cx="699135" cy="647885"/>
            <a:chOff x="0" y="0"/>
            <a:chExt cx="932180" cy="863846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932180" cy="863854"/>
            </a:xfrm>
            <a:custGeom>
              <a:avLst/>
              <a:gdLst/>
              <a:ahLst/>
              <a:cxnLst/>
              <a:rect l="l" t="t" r="r" b="b"/>
              <a:pathLst>
                <a:path w="932180" h="863854">
                  <a:moveTo>
                    <a:pt x="0" y="0"/>
                  </a:moveTo>
                  <a:lnTo>
                    <a:pt x="932180" y="0"/>
                  </a:lnTo>
                  <a:lnTo>
                    <a:pt x="932180" y="863854"/>
                  </a:lnTo>
                  <a:lnTo>
                    <a:pt x="0" y="863854"/>
                  </a:lnTo>
                  <a:close/>
                </a:path>
              </a:pathLst>
            </a:custGeom>
            <a:solidFill>
              <a:srgbClr val="1869A6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2915900" y="9534525"/>
            <a:ext cx="4114800" cy="547688"/>
            <a:chOff x="0" y="0"/>
            <a:chExt cx="5486400" cy="73025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5486400" cy="730250"/>
            </a:xfrm>
            <a:custGeom>
              <a:avLst/>
              <a:gdLst/>
              <a:ahLst/>
              <a:cxnLst/>
              <a:rect l="l" t="t" r="r" b="b"/>
              <a:pathLst>
                <a:path w="5486400" h="730250">
                  <a:moveTo>
                    <a:pt x="0" y="0"/>
                  </a:moveTo>
                  <a:lnTo>
                    <a:pt x="5486400" y="0"/>
                  </a:lnTo>
                  <a:lnTo>
                    <a:pt x="54864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5486400" cy="76835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2160"/>
                </a:lnSpc>
              </a:pPr>
              <a:r>
                <a:rPr lang="en-US" sz="1800">
                  <a:solidFill>
                    <a:srgbClr val="FFFFFF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2   </a:t>
              </a:r>
            </a:p>
          </p:txBody>
        </p:sp>
      </p:grpSp>
      <p:sp>
        <p:nvSpPr>
          <p:cNvPr id="15" name="Freeform 15"/>
          <p:cNvSpPr/>
          <p:nvPr/>
        </p:nvSpPr>
        <p:spPr>
          <a:xfrm>
            <a:off x="13800644" y="9535277"/>
            <a:ext cx="2345312" cy="609375"/>
          </a:xfrm>
          <a:custGeom>
            <a:avLst/>
            <a:gdLst/>
            <a:ahLst/>
            <a:cxnLst/>
            <a:rect l="l" t="t" r="r" b="b"/>
            <a:pathLst>
              <a:path w="2345312" h="609375">
                <a:moveTo>
                  <a:pt x="0" y="0"/>
                </a:moveTo>
                <a:lnTo>
                  <a:pt x="2345312" y="0"/>
                </a:lnTo>
                <a:lnTo>
                  <a:pt x="2345312" y="609375"/>
                </a:lnTo>
                <a:lnTo>
                  <a:pt x="0" y="60937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6" name="Group 16"/>
          <p:cNvGrpSpPr/>
          <p:nvPr/>
        </p:nvGrpSpPr>
        <p:grpSpPr>
          <a:xfrm>
            <a:off x="1257300" y="9534525"/>
            <a:ext cx="4114800" cy="547688"/>
            <a:chOff x="0" y="0"/>
            <a:chExt cx="5486400" cy="73025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5486400" cy="730250"/>
            </a:xfrm>
            <a:custGeom>
              <a:avLst/>
              <a:gdLst/>
              <a:ahLst/>
              <a:cxnLst/>
              <a:rect l="l" t="t" r="r" b="b"/>
              <a:pathLst>
                <a:path w="5486400" h="730250">
                  <a:moveTo>
                    <a:pt x="0" y="0"/>
                  </a:moveTo>
                  <a:lnTo>
                    <a:pt x="5486400" y="0"/>
                  </a:lnTo>
                  <a:lnTo>
                    <a:pt x="54864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5486400" cy="76835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879"/>
                </a:lnSpc>
              </a:pPr>
              <a:r>
                <a:rPr lang="en-US" sz="2400">
                  <a:solidFill>
                    <a:srgbClr val="FFFFFF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11/29/25</a:t>
              </a:r>
            </a:p>
          </p:txBody>
        </p:sp>
      </p:grpSp>
      <p:grpSp>
        <p:nvGrpSpPr>
          <p:cNvPr id="19" name="Group 19"/>
          <p:cNvGrpSpPr>
            <a:grpSpLocks noChangeAspect="1"/>
          </p:cNvGrpSpPr>
          <p:nvPr/>
        </p:nvGrpSpPr>
        <p:grpSpPr>
          <a:xfrm>
            <a:off x="12775775" y="1717587"/>
            <a:ext cx="3102878" cy="3102878"/>
            <a:chOff x="0" y="0"/>
            <a:chExt cx="5304235" cy="5304235"/>
          </a:xfrm>
        </p:grpSpPr>
        <p:sp>
          <p:nvSpPr>
            <p:cNvPr id="20" name="Freeform 20" descr="preencoded.png"/>
            <p:cNvSpPr/>
            <p:nvPr/>
          </p:nvSpPr>
          <p:spPr>
            <a:xfrm>
              <a:off x="0" y="0"/>
              <a:ext cx="5304282" cy="5304282"/>
            </a:xfrm>
            <a:custGeom>
              <a:avLst/>
              <a:gdLst/>
              <a:ahLst/>
              <a:cxnLst/>
              <a:rect l="l" t="t" r="r" b="b"/>
              <a:pathLst>
                <a:path w="5304282" h="5304282">
                  <a:moveTo>
                    <a:pt x="0" y="0"/>
                  </a:moveTo>
                  <a:lnTo>
                    <a:pt x="5304282" y="0"/>
                  </a:lnTo>
                  <a:lnTo>
                    <a:pt x="5304282" y="5304282"/>
                  </a:lnTo>
                  <a:lnTo>
                    <a:pt x="0" y="53042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2775775" y="1717448"/>
            <a:ext cx="3103132" cy="3103132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8"/>
              <a:stretch>
                <a:fillRect t="-10040" b="-2329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2749315" y="5382144"/>
            <a:ext cx="3103132" cy="3103132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9"/>
              <a:stretch>
                <a:fillRect t="-1757" b="-31575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7926469" y="5231491"/>
            <a:ext cx="3103132" cy="3103132"/>
            <a:chOff x="0" y="0"/>
            <a:chExt cx="812800" cy="8128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10"/>
              <a:stretch>
                <a:fillRect t="-23158" b="-52280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7926469" y="1717587"/>
            <a:ext cx="3103132" cy="3103132"/>
            <a:chOff x="0" y="0"/>
            <a:chExt cx="812800" cy="8128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11"/>
              <a:stretch>
                <a:fillRect l="-15303" t="-3438" b="-12153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2409093" y="1733448"/>
            <a:ext cx="3103132" cy="3103132"/>
            <a:chOff x="0" y="0"/>
            <a:chExt cx="812800" cy="8128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12"/>
              <a:stretch>
                <a:fillRect l="-9110" t="-46520" r="-13416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2409093" y="5382144"/>
            <a:ext cx="3103132" cy="3103132"/>
            <a:chOff x="0" y="0"/>
            <a:chExt cx="812800" cy="81280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13"/>
              <a:stretch>
                <a:fillRect l="-41883" t="-73158" r="-29817" b="-62048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3" name="TextBox 33"/>
          <p:cNvSpPr txBox="1"/>
          <p:nvPr/>
        </p:nvSpPr>
        <p:spPr>
          <a:xfrm>
            <a:off x="2912804" y="4959985"/>
            <a:ext cx="2095710" cy="2715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35"/>
              </a:lnSpc>
            </a:pPr>
            <a:r>
              <a:rPr lang="en-US" sz="1628" b="1">
                <a:solidFill>
                  <a:srgbClr val="000000"/>
                </a:solidFill>
                <a:latin typeface="Museo Moderno Medium"/>
                <a:ea typeface="Museo Moderno Medium"/>
                <a:cs typeface="Museo Moderno Medium"/>
                <a:sym typeface="Museo Moderno Medium"/>
              </a:rPr>
              <a:t>Omar Hamed Ali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8178584" y="4959985"/>
            <a:ext cx="2598902" cy="2715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35"/>
              </a:lnSpc>
            </a:pPr>
            <a:r>
              <a:rPr lang="en-US" sz="1628" b="1">
                <a:solidFill>
                  <a:srgbClr val="000000"/>
                </a:solidFill>
                <a:latin typeface="Museo Moderno Medium"/>
                <a:ea typeface="Museo Moderno Medium"/>
                <a:cs typeface="Museo Moderno Medium"/>
                <a:sym typeface="Museo Moderno Medium"/>
              </a:rPr>
              <a:t>Soliman Yehia Mahmoud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3083541" y="4959985"/>
            <a:ext cx="2434680" cy="2715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35"/>
              </a:lnSpc>
            </a:pPr>
            <a:r>
              <a:rPr lang="en-US" sz="1628" b="1">
                <a:solidFill>
                  <a:srgbClr val="000000"/>
                </a:solidFill>
                <a:latin typeface="Museo Moderno Medium"/>
                <a:ea typeface="Museo Moderno Medium"/>
                <a:cs typeface="Museo Moderno Medium"/>
                <a:sym typeface="Museo Moderno Medium"/>
              </a:rPr>
              <a:t>Mohamed AlFakharany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2765682" y="8604625"/>
            <a:ext cx="2389955" cy="2715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35"/>
              </a:lnSpc>
            </a:pPr>
            <a:r>
              <a:rPr lang="en-US" sz="1628" b="1">
                <a:solidFill>
                  <a:srgbClr val="000000"/>
                </a:solidFill>
                <a:latin typeface="Museo Moderno Medium"/>
                <a:ea typeface="Museo Moderno Medium"/>
                <a:cs typeface="Museo Moderno Medium"/>
                <a:sym typeface="Museo Moderno Medium"/>
              </a:rPr>
              <a:t>Samir Mahmoud Samir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8328199" y="8604625"/>
            <a:ext cx="2299673" cy="2715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35"/>
              </a:lnSpc>
            </a:pPr>
            <a:r>
              <a:rPr lang="en-US" sz="1628" b="1">
                <a:solidFill>
                  <a:srgbClr val="000000"/>
                </a:solidFill>
                <a:latin typeface="Museo Moderno Medium"/>
                <a:ea typeface="Museo Moderno Medium"/>
                <a:cs typeface="Museo Moderno Medium"/>
                <a:sym typeface="Museo Moderno Medium"/>
              </a:rPr>
              <a:t>Ahmed Nasr Mesalem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2929658" y="8624287"/>
            <a:ext cx="2795112" cy="2715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35"/>
              </a:lnSpc>
            </a:pPr>
            <a:r>
              <a:rPr lang="en-US" sz="1628" b="1">
                <a:solidFill>
                  <a:srgbClr val="000000"/>
                </a:solidFill>
                <a:latin typeface="Museo Moderno Medium"/>
                <a:ea typeface="Museo Moderno Medium"/>
                <a:cs typeface="Museo Moderno Medium"/>
                <a:sym typeface="Museo Moderno Medium"/>
              </a:rPr>
              <a:t>Ahmed Hamdy Abd Elfatah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6777758" y="666616"/>
            <a:ext cx="5642842" cy="6027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749"/>
              </a:lnSpc>
            </a:pPr>
            <a:r>
              <a:rPr lang="en-US" sz="3799" b="1" dirty="0">
                <a:solidFill>
                  <a:srgbClr val="000000"/>
                </a:solidFill>
                <a:latin typeface="Museo Moderno Medium"/>
                <a:ea typeface="Museo Moderno Medium"/>
                <a:cs typeface="Museo Moderno Medium"/>
                <a:sym typeface="Museo Moderno Medium"/>
              </a:rPr>
              <a:t>Meet Our Project Team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r="-17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6067268" y="495320"/>
            <a:ext cx="1926864" cy="956639"/>
            <a:chOff x="0" y="0"/>
            <a:chExt cx="2569152" cy="127551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569210" cy="1275461"/>
            </a:xfrm>
            <a:custGeom>
              <a:avLst/>
              <a:gdLst/>
              <a:ahLst/>
              <a:cxnLst/>
              <a:rect l="l" t="t" r="r" b="b"/>
              <a:pathLst>
                <a:path w="2569210" h="1275461">
                  <a:moveTo>
                    <a:pt x="0" y="0"/>
                  </a:moveTo>
                  <a:lnTo>
                    <a:pt x="2569210" y="0"/>
                  </a:lnTo>
                  <a:lnTo>
                    <a:pt x="2569210" y="1275461"/>
                  </a:lnTo>
                  <a:lnTo>
                    <a:pt x="0" y="12754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2" b="-4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257300" y="9508378"/>
            <a:ext cx="4114800" cy="573834"/>
            <a:chOff x="0" y="0"/>
            <a:chExt cx="5486400" cy="76511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486400" cy="765175"/>
            </a:xfrm>
            <a:custGeom>
              <a:avLst/>
              <a:gdLst/>
              <a:ahLst/>
              <a:cxnLst/>
              <a:rect l="l" t="t" r="r" b="b"/>
              <a:pathLst>
                <a:path w="5486400" h="765175">
                  <a:moveTo>
                    <a:pt x="0" y="0"/>
                  </a:moveTo>
                  <a:lnTo>
                    <a:pt x="5486400" y="0"/>
                  </a:lnTo>
                  <a:lnTo>
                    <a:pt x="5486400" y="765175"/>
                  </a:lnTo>
                  <a:lnTo>
                    <a:pt x="0" y="765175"/>
                  </a:lnTo>
                  <a:close/>
                </a:path>
              </a:pathLst>
            </a:custGeom>
            <a:solidFill>
              <a:srgbClr val="1869A6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39976" y="0"/>
            <a:ext cx="2234648" cy="2079956"/>
            <a:chOff x="0" y="0"/>
            <a:chExt cx="2979530" cy="277327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979547" cy="2773299"/>
            </a:xfrm>
            <a:custGeom>
              <a:avLst/>
              <a:gdLst/>
              <a:ahLst/>
              <a:cxnLst/>
              <a:rect l="l" t="t" r="r" b="b"/>
              <a:pathLst>
                <a:path w="2979547" h="2773299">
                  <a:moveTo>
                    <a:pt x="0" y="0"/>
                  </a:moveTo>
                  <a:lnTo>
                    <a:pt x="2979547" y="0"/>
                  </a:lnTo>
                  <a:lnTo>
                    <a:pt x="2979547" y="2773299"/>
                  </a:lnTo>
                  <a:lnTo>
                    <a:pt x="0" y="27732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b="-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6461284" y="9516022"/>
            <a:ext cx="699135" cy="647885"/>
            <a:chOff x="0" y="0"/>
            <a:chExt cx="932180" cy="863846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932180" cy="863854"/>
            </a:xfrm>
            <a:custGeom>
              <a:avLst/>
              <a:gdLst/>
              <a:ahLst/>
              <a:cxnLst/>
              <a:rect l="l" t="t" r="r" b="b"/>
              <a:pathLst>
                <a:path w="932180" h="863854">
                  <a:moveTo>
                    <a:pt x="0" y="0"/>
                  </a:moveTo>
                  <a:lnTo>
                    <a:pt x="932180" y="0"/>
                  </a:lnTo>
                  <a:lnTo>
                    <a:pt x="932180" y="863854"/>
                  </a:lnTo>
                  <a:lnTo>
                    <a:pt x="0" y="863854"/>
                  </a:lnTo>
                  <a:close/>
                </a:path>
              </a:pathLst>
            </a:custGeom>
            <a:solidFill>
              <a:srgbClr val="1869A6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2915900" y="9534525"/>
            <a:ext cx="4114800" cy="547688"/>
            <a:chOff x="0" y="0"/>
            <a:chExt cx="5486400" cy="73025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5486400" cy="730250"/>
            </a:xfrm>
            <a:custGeom>
              <a:avLst/>
              <a:gdLst/>
              <a:ahLst/>
              <a:cxnLst/>
              <a:rect l="l" t="t" r="r" b="b"/>
              <a:pathLst>
                <a:path w="5486400" h="730250">
                  <a:moveTo>
                    <a:pt x="0" y="0"/>
                  </a:moveTo>
                  <a:lnTo>
                    <a:pt x="5486400" y="0"/>
                  </a:lnTo>
                  <a:lnTo>
                    <a:pt x="54864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5486400" cy="76835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2160"/>
                </a:lnSpc>
              </a:pPr>
              <a:r>
                <a:rPr lang="en-US" sz="1800">
                  <a:solidFill>
                    <a:srgbClr val="FFFFFF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3   </a:t>
              </a:r>
            </a:p>
          </p:txBody>
        </p:sp>
      </p:grpSp>
      <p:sp>
        <p:nvSpPr>
          <p:cNvPr id="15" name="Freeform 15"/>
          <p:cNvSpPr/>
          <p:nvPr/>
        </p:nvSpPr>
        <p:spPr>
          <a:xfrm>
            <a:off x="13800644" y="9535277"/>
            <a:ext cx="2345312" cy="609375"/>
          </a:xfrm>
          <a:custGeom>
            <a:avLst/>
            <a:gdLst/>
            <a:ahLst/>
            <a:cxnLst/>
            <a:rect l="l" t="t" r="r" b="b"/>
            <a:pathLst>
              <a:path w="2345312" h="609375">
                <a:moveTo>
                  <a:pt x="0" y="0"/>
                </a:moveTo>
                <a:lnTo>
                  <a:pt x="2345312" y="0"/>
                </a:lnTo>
                <a:lnTo>
                  <a:pt x="2345312" y="609375"/>
                </a:lnTo>
                <a:lnTo>
                  <a:pt x="0" y="60937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6" name="Group 16"/>
          <p:cNvGrpSpPr/>
          <p:nvPr/>
        </p:nvGrpSpPr>
        <p:grpSpPr>
          <a:xfrm>
            <a:off x="1257300" y="9534525"/>
            <a:ext cx="4114800" cy="547688"/>
            <a:chOff x="0" y="0"/>
            <a:chExt cx="5486400" cy="73025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5486400" cy="730250"/>
            </a:xfrm>
            <a:custGeom>
              <a:avLst/>
              <a:gdLst/>
              <a:ahLst/>
              <a:cxnLst/>
              <a:rect l="l" t="t" r="r" b="b"/>
              <a:pathLst>
                <a:path w="5486400" h="730250">
                  <a:moveTo>
                    <a:pt x="0" y="0"/>
                  </a:moveTo>
                  <a:lnTo>
                    <a:pt x="5486400" y="0"/>
                  </a:lnTo>
                  <a:lnTo>
                    <a:pt x="54864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5486400" cy="76835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879"/>
                </a:lnSpc>
              </a:pPr>
              <a:r>
                <a:rPr lang="en-US" sz="2400">
                  <a:solidFill>
                    <a:srgbClr val="FFFFFF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11/29/25</a:t>
              </a:r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7883397" y="811714"/>
            <a:ext cx="2721769" cy="10001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24"/>
              </a:lnSpc>
            </a:pPr>
            <a:r>
              <a:rPr lang="en-US" sz="5562" b="1">
                <a:solidFill>
                  <a:srgbClr val="000000"/>
                </a:solidFill>
                <a:latin typeface="Museo Moderno Bold"/>
                <a:ea typeface="Museo Moderno Bold"/>
                <a:cs typeface="Museo Moderno Bold"/>
                <a:sym typeface="Museo Moderno Bold"/>
              </a:rPr>
              <a:t>Agenda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69257" y="2323802"/>
            <a:ext cx="307300" cy="476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74"/>
              </a:lnSpc>
            </a:pPr>
            <a:r>
              <a:rPr lang="en-US" sz="2187">
                <a:solidFill>
                  <a:srgbClr val="272525"/>
                </a:solidFill>
                <a:latin typeface="Museo Moderno"/>
                <a:ea typeface="Museo Moderno"/>
                <a:cs typeface="Museo Moderno"/>
                <a:sym typeface="Museo Moderno"/>
              </a:rPr>
              <a:t>01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1069257" y="2920008"/>
            <a:ext cx="5245447" cy="38100"/>
            <a:chOff x="0" y="0"/>
            <a:chExt cx="6993930" cy="50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993890" cy="50800"/>
            </a:xfrm>
            <a:custGeom>
              <a:avLst/>
              <a:gdLst/>
              <a:ahLst/>
              <a:cxnLst/>
              <a:rect l="l" t="t" r="r" b="b"/>
              <a:pathLst>
                <a:path w="6993890" h="50800">
                  <a:moveTo>
                    <a:pt x="0" y="0"/>
                  </a:moveTo>
                  <a:lnTo>
                    <a:pt x="6993890" y="0"/>
                  </a:lnTo>
                  <a:lnTo>
                    <a:pt x="6993890" y="50800"/>
                  </a:lnTo>
                  <a:lnTo>
                    <a:pt x="0" y="50800"/>
                  </a:lnTo>
                  <a:close/>
                </a:path>
              </a:pathLst>
            </a:custGeom>
            <a:solidFill>
              <a:srgbClr val="047954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1069257" y="3061692"/>
            <a:ext cx="4043720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25"/>
              </a:lnSpc>
            </a:pPr>
            <a:r>
              <a:rPr lang="en-US" sz="2400" b="1">
                <a:solidFill>
                  <a:srgbClr val="272525"/>
                </a:solidFill>
                <a:latin typeface="Museo Moderno Bold"/>
                <a:ea typeface="Museo Moderno Bold"/>
                <a:cs typeface="Museo Moderno Bold"/>
                <a:sym typeface="Museo Moderno Bold"/>
              </a:rPr>
              <a:t>Problem and Objectives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069257" y="3598516"/>
            <a:ext cx="5245447" cy="1009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74"/>
              </a:lnSpc>
            </a:pPr>
            <a:r>
              <a:rPr lang="en-US" sz="2187">
                <a:solidFill>
                  <a:srgbClr val="272525"/>
                </a:solidFill>
                <a:latin typeface="Museo Moderno"/>
                <a:ea typeface="Museo Moderno"/>
                <a:cs typeface="Museo Moderno"/>
                <a:sym typeface="Museo Moderno"/>
              </a:rPr>
              <a:t>Understand the context and define key goals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6598222" y="2323802"/>
            <a:ext cx="333375" cy="476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74"/>
              </a:lnSpc>
            </a:pPr>
            <a:r>
              <a:rPr lang="en-US" sz="2187">
                <a:solidFill>
                  <a:srgbClr val="272525"/>
                </a:solidFill>
                <a:latin typeface="Museo Moderno"/>
                <a:ea typeface="Museo Moderno"/>
                <a:cs typeface="Museo Moderno"/>
                <a:sym typeface="Museo Moderno"/>
              </a:rPr>
              <a:t>02</a:t>
            </a:r>
          </a:p>
        </p:txBody>
      </p:sp>
      <p:grpSp>
        <p:nvGrpSpPr>
          <p:cNvPr id="26" name="Group 26"/>
          <p:cNvGrpSpPr/>
          <p:nvPr/>
        </p:nvGrpSpPr>
        <p:grpSpPr>
          <a:xfrm>
            <a:off x="6598222" y="2920008"/>
            <a:ext cx="5245447" cy="38100"/>
            <a:chOff x="0" y="0"/>
            <a:chExt cx="6993930" cy="508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6993890" cy="50800"/>
            </a:xfrm>
            <a:custGeom>
              <a:avLst/>
              <a:gdLst/>
              <a:ahLst/>
              <a:cxnLst/>
              <a:rect l="l" t="t" r="r" b="b"/>
              <a:pathLst>
                <a:path w="6993890" h="50800">
                  <a:moveTo>
                    <a:pt x="0" y="0"/>
                  </a:moveTo>
                  <a:lnTo>
                    <a:pt x="6993890" y="0"/>
                  </a:lnTo>
                  <a:lnTo>
                    <a:pt x="6993890" y="50800"/>
                  </a:lnTo>
                  <a:lnTo>
                    <a:pt x="0" y="50800"/>
                  </a:lnTo>
                  <a:close/>
                </a:path>
              </a:pathLst>
            </a:custGeom>
            <a:solidFill>
              <a:srgbClr val="047954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6598222" y="3061692"/>
            <a:ext cx="4060150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25"/>
              </a:lnSpc>
            </a:pPr>
            <a:r>
              <a:rPr lang="en-US" sz="2400" b="1">
                <a:solidFill>
                  <a:srgbClr val="272525"/>
                </a:solidFill>
                <a:latin typeface="Museo Moderno Bold"/>
                <a:ea typeface="Museo Moderno Bold"/>
                <a:cs typeface="Museo Moderno Bold"/>
                <a:sym typeface="Museo Moderno Bold"/>
              </a:rPr>
              <a:t>Data and Methodology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6598222" y="3598516"/>
            <a:ext cx="5245447" cy="476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74"/>
              </a:lnSpc>
            </a:pPr>
            <a:r>
              <a:rPr lang="en-US" sz="2187">
                <a:solidFill>
                  <a:srgbClr val="272525"/>
                </a:solidFill>
                <a:latin typeface="Museo Moderno"/>
                <a:ea typeface="Museo Moderno"/>
                <a:cs typeface="Museo Moderno"/>
                <a:sym typeface="Museo Moderno"/>
              </a:rPr>
              <a:t>Data sources and analysis methods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2127185" y="2323802"/>
            <a:ext cx="334208" cy="476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74"/>
              </a:lnSpc>
            </a:pPr>
            <a:r>
              <a:rPr lang="en-US" sz="2187">
                <a:solidFill>
                  <a:srgbClr val="272525"/>
                </a:solidFill>
                <a:latin typeface="Museo Moderno"/>
                <a:ea typeface="Museo Moderno"/>
                <a:cs typeface="Museo Moderno"/>
                <a:sym typeface="Museo Moderno"/>
              </a:rPr>
              <a:t>03</a:t>
            </a:r>
          </a:p>
        </p:txBody>
      </p:sp>
      <p:grpSp>
        <p:nvGrpSpPr>
          <p:cNvPr id="31" name="Group 31"/>
          <p:cNvGrpSpPr/>
          <p:nvPr/>
        </p:nvGrpSpPr>
        <p:grpSpPr>
          <a:xfrm>
            <a:off x="12127185" y="2920008"/>
            <a:ext cx="5245447" cy="38100"/>
            <a:chOff x="0" y="0"/>
            <a:chExt cx="6993930" cy="5080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6993890" cy="50800"/>
            </a:xfrm>
            <a:custGeom>
              <a:avLst/>
              <a:gdLst/>
              <a:ahLst/>
              <a:cxnLst/>
              <a:rect l="l" t="t" r="r" b="b"/>
              <a:pathLst>
                <a:path w="6993890" h="50800">
                  <a:moveTo>
                    <a:pt x="0" y="0"/>
                  </a:moveTo>
                  <a:lnTo>
                    <a:pt x="6993890" y="0"/>
                  </a:lnTo>
                  <a:lnTo>
                    <a:pt x="6993890" y="50800"/>
                  </a:lnTo>
                  <a:lnTo>
                    <a:pt x="0" y="50800"/>
                  </a:lnTo>
                  <a:close/>
                </a:path>
              </a:pathLst>
            </a:custGeom>
            <a:solidFill>
              <a:srgbClr val="047954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3" name="TextBox 33"/>
          <p:cNvSpPr txBox="1"/>
          <p:nvPr/>
        </p:nvSpPr>
        <p:spPr>
          <a:xfrm>
            <a:off x="12127185" y="3061692"/>
            <a:ext cx="4528423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25"/>
              </a:lnSpc>
            </a:pPr>
            <a:r>
              <a:rPr lang="en-US" sz="2400" b="1" dirty="0">
                <a:solidFill>
                  <a:srgbClr val="272525"/>
                </a:solidFill>
                <a:latin typeface="Museo Moderno Bold"/>
                <a:ea typeface="Museo Moderno Bold"/>
                <a:cs typeface="Museo Moderno Bold"/>
                <a:sym typeface="Museo Moderno Bold"/>
              </a:rPr>
              <a:t>Rider Trends and Recovery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2127185" y="3598516"/>
            <a:ext cx="5245447" cy="1009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74"/>
              </a:lnSpc>
            </a:pPr>
            <a:r>
              <a:rPr lang="en-US" sz="2187">
                <a:solidFill>
                  <a:srgbClr val="272525"/>
                </a:solidFill>
                <a:latin typeface="Museo Moderno"/>
                <a:ea typeface="Museo Moderno"/>
                <a:cs typeface="Museo Moderno"/>
                <a:sym typeface="Museo Moderno"/>
              </a:rPr>
              <a:t>Analysis of usage patterns and recovery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069258" y="4810572"/>
            <a:ext cx="358616" cy="476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74"/>
              </a:lnSpc>
            </a:pPr>
            <a:r>
              <a:rPr lang="en-US" sz="2187">
                <a:solidFill>
                  <a:srgbClr val="272525"/>
                </a:solidFill>
                <a:latin typeface="Museo Moderno"/>
                <a:ea typeface="Museo Moderno"/>
                <a:cs typeface="Museo Moderno"/>
                <a:sym typeface="Museo Moderno"/>
              </a:rPr>
              <a:t>04</a:t>
            </a:r>
          </a:p>
        </p:txBody>
      </p:sp>
      <p:grpSp>
        <p:nvGrpSpPr>
          <p:cNvPr id="36" name="Group 36"/>
          <p:cNvGrpSpPr/>
          <p:nvPr/>
        </p:nvGrpSpPr>
        <p:grpSpPr>
          <a:xfrm>
            <a:off x="1069258" y="5406777"/>
            <a:ext cx="5245447" cy="38100"/>
            <a:chOff x="0" y="0"/>
            <a:chExt cx="6993930" cy="50800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6993890" cy="50800"/>
            </a:xfrm>
            <a:custGeom>
              <a:avLst/>
              <a:gdLst/>
              <a:ahLst/>
              <a:cxnLst/>
              <a:rect l="l" t="t" r="r" b="b"/>
              <a:pathLst>
                <a:path w="6993890" h="50800">
                  <a:moveTo>
                    <a:pt x="0" y="0"/>
                  </a:moveTo>
                  <a:lnTo>
                    <a:pt x="6993890" y="0"/>
                  </a:lnTo>
                  <a:lnTo>
                    <a:pt x="6993890" y="50800"/>
                  </a:lnTo>
                  <a:lnTo>
                    <a:pt x="0" y="50800"/>
                  </a:lnTo>
                  <a:close/>
                </a:path>
              </a:pathLst>
            </a:custGeom>
            <a:solidFill>
              <a:srgbClr val="047954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8" name="TextBox 38"/>
          <p:cNvSpPr txBox="1"/>
          <p:nvPr/>
        </p:nvSpPr>
        <p:spPr>
          <a:xfrm>
            <a:off x="1069258" y="5548462"/>
            <a:ext cx="5394484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25"/>
              </a:lnSpc>
            </a:pPr>
            <a:r>
              <a:rPr lang="en-US" sz="2400" b="1">
                <a:solidFill>
                  <a:srgbClr val="272525"/>
                </a:solidFill>
                <a:latin typeface="Museo Moderno Bold"/>
                <a:ea typeface="Museo Moderno Bold"/>
                <a:cs typeface="Museo Moderno Bold"/>
                <a:sym typeface="Museo Moderno Bold"/>
              </a:rPr>
              <a:t>Weekday and Holiday Patterns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069258" y="6085284"/>
            <a:ext cx="5245447" cy="476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74"/>
              </a:lnSpc>
            </a:pPr>
            <a:r>
              <a:rPr lang="en-US" sz="2187">
                <a:solidFill>
                  <a:srgbClr val="272525"/>
                </a:solidFill>
                <a:latin typeface="Museo Moderno"/>
                <a:ea typeface="Museo Moderno"/>
                <a:cs typeface="Museo Moderno"/>
                <a:sym typeface="Museo Moderno"/>
              </a:rPr>
              <a:t>Study daily behaviors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6598223" y="4810572"/>
            <a:ext cx="334447" cy="476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74"/>
              </a:lnSpc>
            </a:pPr>
            <a:r>
              <a:rPr lang="en-US" sz="2187">
                <a:solidFill>
                  <a:srgbClr val="272525"/>
                </a:solidFill>
                <a:latin typeface="Museo Moderno"/>
                <a:ea typeface="Museo Moderno"/>
                <a:cs typeface="Museo Moderno"/>
                <a:sym typeface="Museo Moderno"/>
              </a:rPr>
              <a:t>05</a:t>
            </a:r>
          </a:p>
        </p:txBody>
      </p:sp>
      <p:grpSp>
        <p:nvGrpSpPr>
          <p:cNvPr id="41" name="Group 41"/>
          <p:cNvGrpSpPr/>
          <p:nvPr/>
        </p:nvGrpSpPr>
        <p:grpSpPr>
          <a:xfrm>
            <a:off x="6598223" y="5406777"/>
            <a:ext cx="5245447" cy="38100"/>
            <a:chOff x="0" y="0"/>
            <a:chExt cx="6993930" cy="50800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6993890" cy="50800"/>
            </a:xfrm>
            <a:custGeom>
              <a:avLst/>
              <a:gdLst/>
              <a:ahLst/>
              <a:cxnLst/>
              <a:rect l="l" t="t" r="r" b="b"/>
              <a:pathLst>
                <a:path w="6993890" h="50800">
                  <a:moveTo>
                    <a:pt x="0" y="0"/>
                  </a:moveTo>
                  <a:lnTo>
                    <a:pt x="6993890" y="0"/>
                  </a:lnTo>
                  <a:lnTo>
                    <a:pt x="6993890" y="50800"/>
                  </a:lnTo>
                  <a:lnTo>
                    <a:pt x="0" y="50800"/>
                  </a:lnTo>
                  <a:close/>
                </a:path>
              </a:pathLst>
            </a:custGeom>
            <a:solidFill>
              <a:srgbClr val="047954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3" name="TextBox 43"/>
          <p:cNvSpPr txBox="1"/>
          <p:nvPr/>
        </p:nvSpPr>
        <p:spPr>
          <a:xfrm>
            <a:off x="6598222" y="5548462"/>
            <a:ext cx="5669977" cy="4953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125"/>
              </a:lnSpc>
            </a:pPr>
            <a:r>
              <a:rPr lang="en-US" sz="2400" b="1" dirty="0">
                <a:solidFill>
                  <a:srgbClr val="272525"/>
                </a:solidFill>
                <a:latin typeface="Museo Moderno Bold"/>
                <a:ea typeface="Museo Moderno Bold"/>
                <a:cs typeface="Museo Moderno Bold"/>
                <a:sym typeface="Museo Moderno Bold"/>
              </a:rPr>
              <a:t>Insights and Recommendations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6598223" y="6085284"/>
            <a:ext cx="5245447" cy="476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74"/>
              </a:lnSpc>
            </a:pPr>
            <a:r>
              <a:rPr lang="en-US" sz="2187">
                <a:solidFill>
                  <a:srgbClr val="272525"/>
                </a:solidFill>
                <a:latin typeface="Museo Moderno"/>
                <a:ea typeface="Museo Moderno"/>
                <a:cs typeface="Museo Moderno"/>
                <a:sym typeface="Museo Moderno"/>
              </a:rPr>
              <a:t>Data-driven conclusions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12127187" y="4810572"/>
            <a:ext cx="352544" cy="476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74"/>
              </a:lnSpc>
            </a:pPr>
            <a:r>
              <a:rPr lang="en-US" sz="2187">
                <a:solidFill>
                  <a:srgbClr val="272525"/>
                </a:solidFill>
                <a:latin typeface="Museo Moderno"/>
                <a:ea typeface="Museo Moderno"/>
                <a:cs typeface="Museo Moderno"/>
                <a:sym typeface="Museo Moderno"/>
              </a:rPr>
              <a:t>06</a:t>
            </a:r>
          </a:p>
        </p:txBody>
      </p:sp>
      <p:grpSp>
        <p:nvGrpSpPr>
          <p:cNvPr id="46" name="Group 46"/>
          <p:cNvGrpSpPr/>
          <p:nvPr/>
        </p:nvGrpSpPr>
        <p:grpSpPr>
          <a:xfrm>
            <a:off x="12127187" y="5406777"/>
            <a:ext cx="5245447" cy="38100"/>
            <a:chOff x="0" y="0"/>
            <a:chExt cx="6993930" cy="50800"/>
          </a:xfrm>
        </p:grpSpPr>
        <p:sp>
          <p:nvSpPr>
            <p:cNvPr id="47" name="Freeform 47"/>
            <p:cNvSpPr/>
            <p:nvPr/>
          </p:nvSpPr>
          <p:spPr>
            <a:xfrm>
              <a:off x="0" y="0"/>
              <a:ext cx="6993890" cy="50800"/>
            </a:xfrm>
            <a:custGeom>
              <a:avLst/>
              <a:gdLst/>
              <a:ahLst/>
              <a:cxnLst/>
              <a:rect l="l" t="t" r="r" b="b"/>
              <a:pathLst>
                <a:path w="6993890" h="50800">
                  <a:moveTo>
                    <a:pt x="0" y="0"/>
                  </a:moveTo>
                  <a:lnTo>
                    <a:pt x="6993890" y="0"/>
                  </a:lnTo>
                  <a:lnTo>
                    <a:pt x="6993890" y="50800"/>
                  </a:lnTo>
                  <a:lnTo>
                    <a:pt x="0" y="50800"/>
                  </a:lnTo>
                  <a:close/>
                </a:path>
              </a:pathLst>
            </a:custGeom>
            <a:solidFill>
              <a:srgbClr val="047954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8" name="TextBox 48"/>
          <p:cNvSpPr txBox="1"/>
          <p:nvPr/>
        </p:nvSpPr>
        <p:spPr>
          <a:xfrm>
            <a:off x="12127187" y="5548462"/>
            <a:ext cx="2091571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25"/>
              </a:lnSpc>
            </a:pPr>
            <a:r>
              <a:rPr lang="en-US" sz="2400" b="1">
                <a:solidFill>
                  <a:srgbClr val="272525"/>
                </a:solidFill>
                <a:latin typeface="Museo Moderno Bold"/>
                <a:ea typeface="Museo Moderno Bold"/>
                <a:cs typeface="Museo Moderno Bold"/>
                <a:sym typeface="Museo Moderno Bold"/>
              </a:rPr>
              <a:t>Deliverables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12127187" y="6085284"/>
            <a:ext cx="5245447" cy="476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74"/>
              </a:lnSpc>
            </a:pPr>
            <a:r>
              <a:rPr lang="en-US" sz="2187">
                <a:solidFill>
                  <a:srgbClr val="272525"/>
                </a:solidFill>
                <a:latin typeface="Museo Moderno"/>
                <a:ea typeface="Museo Moderno"/>
                <a:cs typeface="Museo Moderno"/>
                <a:sym typeface="Museo Moderno"/>
              </a:rPr>
              <a:t>Final project outcomes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1069257" y="6719888"/>
            <a:ext cx="325279" cy="476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74"/>
              </a:lnSpc>
            </a:pPr>
            <a:r>
              <a:rPr lang="en-US" sz="2187">
                <a:solidFill>
                  <a:srgbClr val="272525"/>
                </a:solidFill>
                <a:latin typeface="Museo Moderno"/>
                <a:ea typeface="Museo Moderno"/>
                <a:cs typeface="Museo Moderno"/>
                <a:sym typeface="Museo Moderno"/>
              </a:rPr>
              <a:t>07</a:t>
            </a:r>
          </a:p>
        </p:txBody>
      </p:sp>
      <p:grpSp>
        <p:nvGrpSpPr>
          <p:cNvPr id="51" name="Group 51"/>
          <p:cNvGrpSpPr/>
          <p:nvPr/>
        </p:nvGrpSpPr>
        <p:grpSpPr>
          <a:xfrm>
            <a:off x="1069257" y="7316093"/>
            <a:ext cx="16303378" cy="38100"/>
            <a:chOff x="0" y="0"/>
            <a:chExt cx="21737837" cy="50800"/>
          </a:xfrm>
        </p:grpSpPr>
        <p:sp>
          <p:nvSpPr>
            <p:cNvPr id="52" name="Freeform 52"/>
            <p:cNvSpPr/>
            <p:nvPr/>
          </p:nvSpPr>
          <p:spPr>
            <a:xfrm>
              <a:off x="0" y="0"/>
              <a:ext cx="21737828" cy="50800"/>
            </a:xfrm>
            <a:custGeom>
              <a:avLst/>
              <a:gdLst/>
              <a:ahLst/>
              <a:cxnLst/>
              <a:rect l="l" t="t" r="r" b="b"/>
              <a:pathLst>
                <a:path w="21737828" h="50800">
                  <a:moveTo>
                    <a:pt x="0" y="0"/>
                  </a:moveTo>
                  <a:lnTo>
                    <a:pt x="21737828" y="0"/>
                  </a:lnTo>
                  <a:lnTo>
                    <a:pt x="21737828" y="50800"/>
                  </a:lnTo>
                  <a:lnTo>
                    <a:pt x="0" y="50800"/>
                  </a:lnTo>
                  <a:close/>
                </a:path>
              </a:pathLst>
            </a:custGeom>
            <a:solidFill>
              <a:srgbClr val="047954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3" name="TextBox 53"/>
          <p:cNvSpPr txBox="1"/>
          <p:nvPr/>
        </p:nvSpPr>
        <p:spPr>
          <a:xfrm>
            <a:off x="1069257" y="7457778"/>
            <a:ext cx="4777502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25"/>
              </a:lnSpc>
            </a:pPr>
            <a:r>
              <a:rPr lang="en-US" sz="2400" b="1">
                <a:solidFill>
                  <a:srgbClr val="272525"/>
                </a:solidFill>
                <a:latin typeface="Museo Moderno Bold"/>
                <a:ea typeface="Museo Moderno Bold"/>
                <a:cs typeface="Museo Moderno Bold"/>
                <a:sym typeface="Museo Moderno Bold"/>
              </a:rPr>
              <a:t>Conclusion and Future Work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1069257" y="7994601"/>
            <a:ext cx="16303378" cy="476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74"/>
              </a:lnSpc>
            </a:pPr>
            <a:r>
              <a:rPr lang="en-US" sz="2187">
                <a:solidFill>
                  <a:srgbClr val="272525"/>
                </a:solidFill>
                <a:latin typeface="Museo Moderno"/>
                <a:ea typeface="Museo Moderno"/>
                <a:cs typeface="Museo Moderno"/>
                <a:sym typeface="Museo Moderno"/>
              </a:rPr>
              <a:t>Next steps and opportunities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r="-17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6067268" y="495320"/>
            <a:ext cx="1926864" cy="956639"/>
            <a:chOff x="0" y="0"/>
            <a:chExt cx="2569152" cy="127551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569210" cy="1275461"/>
            </a:xfrm>
            <a:custGeom>
              <a:avLst/>
              <a:gdLst/>
              <a:ahLst/>
              <a:cxnLst/>
              <a:rect l="l" t="t" r="r" b="b"/>
              <a:pathLst>
                <a:path w="2569210" h="1275461">
                  <a:moveTo>
                    <a:pt x="0" y="0"/>
                  </a:moveTo>
                  <a:lnTo>
                    <a:pt x="2569210" y="0"/>
                  </a:lnTo>
                  <a:lnTo>
                    <a:pt x="2569210" y="1275461"/>
                  </a:lnTo>
                  <a:lnTo>
                    <a:pt x="0" y="12754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2" b="-4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257300" y="9508378"/>
            <a:ext cx="4114800" cy="573834"/>
            <a:chOff x="0" y="0"/>
            <a:chExt cx="5486400" cy="76511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486400" cy="765175"/>
            </a:xfrm>
            <a:custGeom>
              <a:avLst/>
              <a:gdLst/>
              <a:ahLst/>
              <a:cxnLst/>
              <a:rect l="l" t="t" r="r" b="b"/>
              <a:pathLst>
                <a:path w="5486400" h="765175">
                  <a:moveTo>
                    <a:pt x="0" y="0"/>
                  </a:moveTo>
                  <a:lnTo>
                    <a:pt x="5486400" y="0"/>
                  </a:lnTo>
                  <a:lnTo>
                    <a:pt x="5486400" y="765175"/>
                  </a:lnTo>
                  <a:lnTo>
                    <a:pt x="0" y="765175"/>
                  </a:lnTo>
                  <a:close/>
                </a:path>
              </a:pathLst>
            </a:custGeom>
            <a:solidFill>
              <a:srgbClr val="1869A6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39976" y="0"/>
            <a:ext cx="2234648" cy="2079956"/>
            <a:chOff x="0" y="0"/>
            <a:chExt cx="2979530" cy="277327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979547" cy="2773299"/>
            </a:xfrm>
            <a:custGeom>
              <a:avLst/>
              <a:gdLst/>
              <a:ahLst/>
              <a:cxnLst/>
              <a:rect l="l" t="t" r="r" b="b"/>
              <a:pathLst>
                <a:path w="2979547" h="2773299">
                  <a:moveTo>
                    <a:pt x="0" y="0"/>
                  </a:moveTo>
                  <a:lnTo>
                    <a:pt x="2979547" y="0"/>
                  </a:lnTo>
                  <a:lnTo>
                    <a:pt x="2979547" y="2773299"/>
                  </a:lnTo>
                  <a:lnTo>
                    <a:pt x="0" y="27732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b="-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6461284" y="9516022"/>
            <a:ext cx="699135" cy="647885"/>
            <a:chOff x="0" y="0"/>
            <a:chExt cx="932180" cy="863846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932180" cy="863854"/>
            </a:xfrm>
            <a:custGeom>
              <a:avLst/>
              <a:gdLst/>
              <a:ahLst/>
              <a:cxnLst/>
              <a:rect l="l" t="t" r="r" b="b"/>
              <a:pathLst>
                <a:path w="932180" h="863854">
                  <a:moveTo>
                    <a:pt x="0" y="0"/>
                  </a:moveTo>
                  <a:lnTo>
                    <a:pt x="932180" y="0"/>
                  </a:lnTo>
                  <a:lnTo>
                    <a:pt x="932180" y="863854"/>
                  </a:lnTo>
                  <a:lnTo>
                    <a:pt x="0" y="863854"/>
                  </a:lnTo>
                  <a:close/>
                </a:path>
              </a:pathLst>
            </a:custGeom>
            <a:solidFill>
              <a:srgbClr val="1869A6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2915900" y="9534525"/>
            <a:ext cx="4114800" cy="547688"/>
            <a:chOff x="0" y="0"/>
            <a:chExt cx="5486400" cy="73025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5486400" cy="730250"/>
            </a:xfrm>
            <a:custGeom>
              <a:avLst/>
              <a:gdLst/>
              <a:ahLst/>
              <a:cxnLst/>
              <a:rect l="l" t="t" r="r" b="b"/>
              <a:pathLst>
                <a:path w="5486400" h="730250">
                  <a:moveTo>
                    <a:pt x="0" y="0"/>
                  </a:moveTo>
                  <a:lnTo>
                    <a:pt x="5486400" y="0"/>
                  </a:lnTo>
                  <a:lnTo>
                    <a:pt x="54864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5486400" cy="76835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2160"/>
                </a:lnSpc>
              </a:pPr>
              <a:r>
                <a:rPr lang="en-US" sz="1800">
                  <a:solidFill>
                    <a:srgbClr val="FFFFFF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4   </a:t>
              </a:r>
            </a:p>
          </p:txBody>
        </p:sp>
      </p:grpSp>
      <p:sp>
        <p:nvSpPr>
          <p:cNvPr id="15" name="Freeform 15"/>
          <p:cNvSpPr/>
          <p:nvPr/>
        </p:nvSpPr>
        <p:spPr>
          <a:xfrm>
            <a:off x="13800644" y="9535277"/>
            <a:ext cx="2345312" cy="609375"/>
          </a:xfrm>
          <a:custGeom>
            <a:avLst/>
            <a:gdLst/>
            <a:ahLst/>
            <a:cxnLst/>
            <a:rect l="l" t="t" r="r" b="b"/>
            <a:pathLst>
              <a:path w="2345312" h="609375">
                <a:moveTo>
                  <a:pt x="0" y="0"/>
                </a:moveTo>
                <a:lnTo>
                  <a:pt x="2345312" y="0"/>
                </a:lnTo>
                <a:lnTo>
                  <a:pt x="2345312" y="609375"/>
                </a:lnTo>
                <a:lnTo>
                  <a:pt x="0" y="60937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6" name="Group 16"/>
          <p:cNvGrpSpPr/>
          <p:nvPr/>
        </p:nvGrpSpPr>
        <p:grpSpPr>
          <a:xfrm>
            <a:off x="1257300" y="9534525"/>
            <a:ext cx="4114800" cy="547688"/>
            <a:chOff x="0" y="0"/>
            <a:chExt cx="5486400" cy="73025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5486400" cy="730250"/>
            </a:xfrm>
            <a:custGeom>
              <a:avLst/>
              <a:gdLst/>
              <a:ahLst/>
              <a:cxnLst/>
              <a:rect l="l" t="t" r="r" b="b"/>
              <a:pathLst>
                <a:path w="5486400" h="730250">
                  <a:moveTo>
                    <a:pt x="0" y="0"/>
                  </a:moveTo>
                  <a:lnTo>
                    <a:pt x="5486400" y="0"/>
                  </a:lnTo>
                  <a:lnTo>
                    <a:pt x="54864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5486400" cy="76835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879"/>
                </a:lnSpc>
              </a:pPr>
              <a:r>
                <a:rPr lang="en-US" sz="2400">
                  <a:solidFill>
                    <a:srgbClr val="FFFFFF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11/29/25</a:t>
              </a:r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758250" y="1847919"/>
            <a:ext cx="16107966" cy="971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174"/>
              </a:lnSpc>
            </a:pPr>
            <a:r>
              <a:rPr lang="en-US" sz="5437">
                <a:solidFill>
                  <a:srgbClr val="000000"/>
                </a:solidFill>
                <a:latin typeface="Museo Moderno"/>
                <a:ea typeface="Museo Moderno"/>
                <a:cs typeface="Museo Moderno"/>
                <a:sym typeface="Museo Moderno"/>
              </a:rPr>
              <a:t>Problem Context: COVID-19 and Public Transport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28700" y="4106604"/>
            <a:ext cx="9159394" cy="1000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2187">
                <a:solidFill>
                  <a:srgbClr val="272525"/>
                </a:solidFill>
                <a:latin typeface="Museo Moderno"/>
                <a:ea typeface="Museo Moderno"/>
                <a:cs typeface="Museo Moderno"/>
                <a:sym typeface="Museo Moderno"/>
              </a:rPr>
              <a:t>The </a:t>
            </a:r>
            <a:r>
              <a:rPr lang="en-US" sz="2187" b="1">
                <a:solidFill>
                  <a:srgbClr val="272525"/>
                </a:solidFill>
                <a:latin typeface="Museo Moderno Bold"/>
                <a:ea typeface="Museo Moderno Bold"/>
                <a:cs typeface="Museo Moderno Bold"/>
                <a:sym typeface="Museo Moderno Bold"/>
              </a:rPr>
              <a:t>COVID-19</a:t>
            </a:r>
            <a:r>
              <a:rPr lang="en-US" sz="2187">
                <a:solidFill>
                  <a:srgbClr val="272525"/>
                </a:solidFill>
                <a:latin typeface="Museo Moderno"/>
                <a:ea typeface="Museo Moderno"/>
                <a:cs typeface="Museo Moderno"/>
                <a:sym typeface="Museo Moderno"/>
              </a:rPr>
              <a:t> pandemic disrupted public transport systems worldwide, with a significant impact on MTA in New York.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028700" y="5245736"/>
            <a:ext cx="9159394" cy="476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9902" lvl="1" indent="-164951" algn="l">
              <a:lnSpc>
                <a:spcPts val="4200"/>
              </a:lnSpc>
              <a:buFont typeface="Arial"/>
              <a:buChar char="•"/>
            </a:pPr>
            <a:r>
              <a:rPr lang="en-US" sz="2187">
                <a:solidFill>
                  <a:srgbClr val="272525"/>
                </a:solidFill>
                <a:latin typeface="Museo Moderno"/>
                <a:ea typeface="Museo Moderno"/>
                <a:cs typeface="Museo Moderno"/>
                <a:sym typeface="Museo Moderno"/>
              </a:rPr>
              <a:t>Sharp decrease in ridership due to lockdowns and remote work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028700" y="5787469"/>
            <a:ext cx="9159394" cy="476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9902" lvl="1" indent="-164951" algn="l">
              <a:lnSpc>
                <a:spcPts val="4200"/>
              </a:lnSpc>
              <a:buFont typeface="Arial"/>
              <a:buChar char="•"/>
            </a:pPr>
            <a:r>
              <a:rPr lang="en-US" sz="2187">
                <a:solidFill>
                  <a:srgbClr val="272525"/>
                </a:solidFill>
                <a:latin typeface="Museo Moderno"/>
                <a:ea typeface="Museo Moderno"/>
                <a:cs typeface="Museo Moderno"/>
                <a:sym typeface="Museo Moderno"/>
              </a:rPr>
              <a:t>Financial pressures and uncertainty for transport agencies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028700" y="6329204"/>
            <a:ext cx="9159394" cy="1000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2187">
                <a:solidFill>
                  <a:srgbClr val="272525"/>
                </a:solidFill>
                <a:latin typeface="Museo Moderno"/>
                <a:ea typeface="Museo Moderno"/>
                <a:cs typeface="Museo Moderno"/>
                <a:sym typeface="Museo Moderno"/>
              </a:rPr>
              <a:t>Need to understand </a:t>
            </a:r>
            <a:r>
              <a:rPr lang="en-US" sz="2187">
                <a:solidFill>
                  <a:srgbClr val="4A7DBB"/>
                </a:solidFill>
                <a:latin typeface="Museo Moderno"/>
                <a:ea typeface="Museo Moderno"/>
                <a:cs typeface="Museo Moderno"/>
                <a:sym typeface="Museo Moderno"/>
              </a:rPr>
              <a:t>new travel behaviors</a:t>
            </a:r>
            <a:r>
              <a:rPr lang="en-US" sz="2187">
                <a:solidFill>
                  <a:srgbClr val="272525"/>
                </a:solidFill>
                <a:latin typeface="Museo Moderno"/>
                <a:ea typeface="Museo Moderno"/>
                <a:cs typeface="Museo Moderno"/>
                <a:sym typeface="Museo Moderno"/>
              </a:rPr>
              <a:t> instead of assuming a full return to old patterns</a:t>
            </a:r>
          </a:p>
        </p:txBody>
      </p:sp>
      <p:grpSp>
        <p:nvGrpSpPr>
          <p:cNvPr id="24" name="Group 24"/>
          <p:cNvGrpSpPr>
            <a:grpSpLocks noChangeAspect="1"/>
          </p:cNvGrpSpPr>
          <p:nvPr/>
        </p:nvGrpSpPr>
        <p:grpSpPr>
          <a:xfrm>
            <a:off x="11419845" y="3114747"/>
            <a:ext cx="5391006" cy="5391006"/>
            <a:chOff x="0" y="0"/>
            <a:chExt cx="8174038" cy="8174038"/>
          </a:xfrm>
        </p:grpSpPr>
        <p:sp>
          <p:nvSpPr>
            <p:cNvPr id="25" name="Freeform 25" descr="preencoded.png"/>
            <p:cNvSpPr/>
            <p:nvPr/>
          </p:nvSpPr>
          <p:spPr>
            <a:xfrm>
              <a:off x="0" y="0"/>
              <a:ext cx="8174101" cy="8174101"/>
            </a:xfrm>
            <a:custGeom>
              <a:avLst/>
              <a:gdLst/>
              <a:ahLst/>
              <a:cxnLst/>
              <a:rect l="l" t="t" r="r" b="b"/>
              <a:pathLst>
                <a:path w="8174101" h="8174101">
                  <a:moveTo>
                    <a:pt x="0" y="0"/>
                  </a:moveTo>
                  <a:lnTo>
                    <a:pt x="8174101" y="0"/>
                  </a:lnTo>
                  <a:lnTo>
                    <a:pt x="8174101" y="8174101"/>
                  </a:lnTo>
                  <a:lnTo>
                    <a:pt x="0" y="81741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r="-17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6067268" y="495320"/>
            <a:ext cx="1926864" cy="956639"/>
            <a:chOff x="0" y="0"/>
            <a:chExt cx="2569152" cy="127551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569210" cy="1275461"/>
            </a:xfrm>
            <a:custGeom>
              <a:avLst/>
              <a:gdLst/>
              <a:ahLst/>
              <a:cxnLst/>
              <a:rect l="l" t="t" r="r" b="b"/>
              <a:pathLst>
                <a:path w="2569210" h="1275461">
                  <a:moveTo>
                    <a:pt x="0" y="0"/>
                  </a:moveTo>
                  <a:lnTo>
                    <a:pt x="2569210" y="0"/>
                  </a:lnTo>
                  <a:lnTo>
                    <a:pt x="2569210" y="1275461"/>
                  </a:lnTo>
                  <a:lnTo>
                    <a:pt x="0" y="12754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2" b="-4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257300" y="9508378"/>
            <a:ext cx="4114800" cy="573834"/>
            <a:chOff x="0" y="0"/>
            <a:chExt cx="5486400" cy="76511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486400" cy="765175"/>
            </a:xfrm>
            <a:custGeom>
              <a:avLst/>
              <a:gdLst/>
              <a:ahLst/>
              <a:cxnLst/>
              <a:rect l="l" t="t" r="r" b="b"/>
              <a:pathLst>
                <a:path w="5486400" h="765175">
                  <a:moveTo>
                    <a:pt x="0" y="0"/>
                  </a:moveTo>
                  <a:lnTo>
                    <a:pt x="5486400" y="0"/>
                  </a:lnTo>
                  <a:lnTo>
                    <a:pt x="5486400" y="765175"/>
                  </a:lnTo>
                  <a:lnTo>
                    <a:pt x="0" y="765175"/>
                  </a:lnTo>
                  <a:close/>
                </a:path>
              </a:pathLst>
            </a:custGeom>
            <a:solidFill>
              <a:srgbClr val="1869A6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39976" y="0"/>
            <a:ext cx="2234648" cy="2079956"/>
            <a:chOff x="0" y="0"/>
            <a:chExt cx="2979530" cy="277327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979547" cy="2773299"/>
            </a:xfrm>
            <a:custGeom>
              <a:avLst/>
              <a:gdLst/>
              <a:ahLst/>
              <a:cxnLst/>
              <a:rect l="l" t="t" r="r" b="b"/>
              <a:pathLst>
                <a:path w="2979547" h="2773299">
                  <a:moveTo>
                    <a:pt x="0" y="0"/>
                  </a:moveTo>
                  <a:lnTo>
                    <a:pt x="2979547" y="0"/>
                  </a:lnTo>
                  <a:lnTo>
                    <a:pt x="2979547" y="2773299"/>
                  </a:lnTo>
                  <a:lnTo>
                    <a:pt x="0" y="27732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b="-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6461284" y="9516022"/>
            <a:ext cx="699135" cy="647885"/>
            <a:chOff x="0" y="0"/>
            <a:chExt cx="932180" cy="863846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932180" cy="863854"/>
            </a:xfrm>
            <a:custGeom>
              <a:avLst/>
              <a:gdLst/>
              <a:ahLst/>
              <a:cxnLst/>
              <a:rect l="l" t="t" r="r" b="b"/>
              <a:pathLst>
                <a:path w="932180" h="863854">
                  <a:moveTo>
                    <a:pt x="0" y="0"/>
                  </a:moveTo>
                  <a:lnTo>
                    <a:pt x="932180" y="0"/>
                  </a:lnTo>
                  <a:lnTo>
                    <a:pt x="932180" y="863854"/>
                  </a:lnTo>
                  <a:lnTo>
                    <a:pt x="0" y="863854"/>
                  </a:lnTo>
                  <a:close/>
                </a:path>
              </a:pathLst>
            </a:custGeom>
            <a:solidFill>
              <a:srgbClr val="1869A6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2915900" y="9534525"/>
            <a:ext cx="4114800" cy="547688"/>
            <a:chOff x="0" y="0"/>
            <a:chExt cx="5486400" cy="73025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5486400" cy="730250"/>
            </a:xfrm>
            <a:custGeom>
              <a:avLst/>
              <a:gdLst/>
              <a:ahLst/>
              <a:cxnLst/>
              <a:rect l="l" t="t" r="r" b="b"/>
              <a:pathLst>
                <a:path w="5486400" h="730250">
                  <a:moveTo>
                    <a:pt x="0" y="0"/>
                  </a:moveTo>
                  <a:lnTo>
                    <a:pt x="5486400" y="0"/>
                  </a:lnTo>
                  <a:lnTo>
                    <a:pt x="54864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5486400" cy="76835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2160"/>
                </a:lnSpc>
              </a:pPr>
              <a:r>
                <a:rPr lang="en-US" sz="1800">
                  <a:solidFill>
                    <a:srgbClr val="FFFFFF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5   </a:t>
              </a:r>
            </a:p>
          </p:txBody>
        </p:sp>
      </p:grpSp>
      <p:sp>
        <p:nvSpPr>
          <p:cNvPr id="15" name="Freeform 15"/>
          <p:cNvSpPr/>
          <p:nvPr/>
        </p:nvSpPr>
        <p:spPr>
          <a:xfrm>
            <a:off x="13800644" y="9535277"/>
            <a:ext cx="2345312" cy="609375"/>
          </a:xfrm>
          <a:custGeom>
            <a:avLst/>
            <a:gdLst/>
            <a:ahLst/>
            <a:cxnLst/>
            <a:rect l="l" t="t" r="r" b="b"/>
            <a:pathLst>
              <a:path w="2345312" h="609375">
                <a:moveTo>
                  <a:pt x="0" y="0"/>
                </a:moveTo>
                <a:lnTo>
                  <a:pt x="2345312" y="0"/>
                </a:lnTo>
                <a:lnTo>
                  <a:pt x="2345312" y="609375"/>
                </a:lnTo>
                <a:lnTo>
                  <a:pt x="0" y="60937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6" name="Group 16"/>
          <p:cNvGrpSpPr/>
          <p:nvPr/>
        </p:nvGrpSpPr>
        <p:grpSpPr>
          <a:xfrm>
            <a:off x="1257300" y="9534525"/>
            <a:ext cx="4114800" cy="547688"/>
            <a:chOff x="0" y="0"/>
            <a:chExt cx="5486400" cy="73025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5486400" cy="730250"/>
            </a:xfrm>
            <a:custGeom>
              <a:avLst/>
              <a:gdLst/>
              <a:ahLst/>
              <a:cxnLst/>
              <a:rect l="l" t="t" r="r" b="b"/>
              <a:pathLst>
                <a:path w="5486400" h="730250">
                  <a:moveTo>
                    <a:pt x="0" y="0"/>
                  </a:moveTo>
                  <a:lnTo>
                    <a:pt x="5486400" y="0"/>
                  </a:lnTo>
                  <a:lnTo>
                    <a:pt x="54864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5486400" cy="76835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879"/>
                </a:lnSpc>
              </a:pPr>
              <a:r>
                <a:rPr lang="en-US" sz="2400">
                  <a:solidFill>
                    <a:srgbClr val="FFFFFF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11/29/25</a:t>
              </a:r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7162076" y="1148185"/>
            <a:ext cx="3922512" cy="8643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36"/>
              </a:lnSpc>
            </a:pPr>
            <a:r>
              <a:rPr lang="en-US" sz="4790" b="1">
                <a:solidFill>
                  <a:srgbClr val="000000"/>
                </a:solidFill>
                <a:latin typeface="Museo Moderno Bold"/>
                <a:ea typeface="Museo Moderno Bold"/>
                <a:cs typeface="Museo Moderno Bold"/>
                <a:sym typeface="Museo Moderno Bold"/>
              </a:rPr>
              <a:t>Project Goals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1754127" y="2707908"/>
            <a:ext cx="4769734" cy="3217714"/>
            <a:chOff x="0" y="0"/>
            <a:chExt cx="7052270" cy="4757538"/>
          </a:xfrm>
        </p:grpSpPr>
        <p:sp>
          <p:nvSpPr>
            <p:cNvPr id="21" name="Freeform 21"/>
            <p:cNvSpPr/>
            <p:nvPr/>
          </p:nvSpPr>
          <p:spPr>
            <a:xfrm>
              <a:off x="7874" y="7874"/>
              <a:ext cx="7036562" cy="4741672"/>
            </a:xfrm>
            <a:custGeom>
              <a:avLst/>
              <a:gdLst/>
              <a:ahLst/>
              <a:cxnLst/>
              <a:rect l="l" t="t" r="r" b="b"/>
              <a:pathLst>
                <a:path w="7036562" h="4741672">
                  <a:moveTo>
                    <a:pt x="0" y="152908"/>
                  </a:moveTo>
                  <a:cubicBezTo>
                    <a:pt x="0" y="68453"/>
                    <a:pt x="68580" y="0"/>
                    <a:pt x="153035" y="0"/>
                  </a:cubicBezTo>
                  <a:lnTo>
                    <a:pt x="6883527" y="0"/>
                  </a:lnTo>
                  <a:cubicBezTo>
                    <a:pt x="6967982" y="0"/>
                    <a:pt x="7036562" y="68453"/>
                    <a:pt x="7036562" y="152781"/>
                  </a:cubicBezTo>
                  <a:lnTo>
                    <a:pt x="7036562" y="4588891"/>
                  </a:lnTo>
                  <a:cubicBezTo>
                    <a:pt x="7036562" y="4673346"/>
                    <a:pt x="6968109" y="4741672"/>
                    <a:pt x="6883527" y="4741672"/>
                  </a:cubicBezTo>
                  <a:lnTo>
                    <a:pt x="153035" y="4741672"/>
                  </a:lnTo>
                  <a:cubicBezTo>
                    <a:pt x="68580" y="4741672"/>
                    <a:pt x="127" y="4673346"/>
                    <a:pt x="0" y="4588891"/>
                  </a:cubicBezTo>
                  <a:close/>
                </a:path>
              </a:pathLst>
            </a:custGeom>
            <a:solidFill>
              <a:srgbClr val="CEFDEE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0" y="0"/>
              <a:ext cx="7052310" cy="4757547"/>
            </a:xfrm>
            <a:custGeom>
              <a:avLst/>
              <a:gdLst/>
              <a:ahLst/>
              <a:cxnLst/>
              <a:rect l="l" t="t" r="r" b="b"/>
              <a:pathLst>
                <a:path w="7052310" h="4757547">
                  <a:moveTo>
                    <a:pt x="0" y="160782"/>
                  </a:moveTo>
                  <a:cubicBezTo>
                    <a:pt x="0" y="72009"/>
                    <a:pt x="72009" y="0"/>
                    <a:pt x="160909" y="0"/>
                  </a:cubicBezTo>
                  <a:lnTo>
                    <a:pt x="6891401" y="0"/>
                  </a:lnTo>
                  <a:lnTo>
                    <a:pt x="6891401" y="7874"/>
                  </a:lnTo>
                  <a:lnTo>
                    <a:pt x="6891401" y="0"/>
                  </a:lnTo>
                  <a:cubicBezTo>
                    <a:pt x="6980301" y="0"/>
                    <a:pt x="7052310" y="72009"/>
                    <a:pt x="7052310" y="160782"/>
                  </a:cubicBezTo>
                  <a:lnTo>
                    <a:pt x="7044436" y="160782"/>
                  </a:lnTo>
                  <a:lnTo>
                    <a:pt x="7052310" y="160782"/>
                  </a:lnTo>
                  <a:lnTo>
                    <a:pt x="7052310" y="4596765"/>
                  </a:lnTo>
                  <a:lnTo>
                    <a:pt x="7044436" y="4596765"/>
                  </a:lnTo>
                  <a:lnTo>
                    <a:pt x="7052310" y="4596765"/>
                  </a:lnTo>
                  <a:cubicBezTo>
                    <a:pt x="7052310" y="4685538"/>
                    <a:pt x="6980301" y="4757547"/>
                    <a:pt x="6891401" y="4757547"/>
                  </a:cubicBezTo>
                  <a:lnTo>
                    <a:pt x="6891401" y="4749673"/>
                  </a:lnTo>
                  <a:lnTo>
                    <a:pt x="6891401" y="4757547"/>
                  </a:lnTo>
                  <a:lnTo>
                    <a:pt x="160909" y="4757547"/>
                  </a:lnTo>
                  <a:lnTo>
                    <a:pt x="160909" y="4749673"/>
                  </a:lnTo>
                  <a:lnTo>
                    <a:pt x="160909" y="4757547"/>
                  </a:lnTo>
                  <a:cubicBezTo>
                    <a:pt x="72009" y="4757547"/>
                    <a:pt x="0" y="4685538"/>
                    <a:pt x="0" y="4596765"/>
                  </a:cubicBezTo>
                  <a:lnTo>
                    <a:pt x="0" y="160782"/>
                  </a:lnTo>
                  <a:lnTo>
                    <a:pt x="7874" y="160782"/>
                  </a:lnTo>
                  <a:lnTo>
                    <a:pt x="0" y="160782"/>
                  </a:lnTo>
                  <a:moveTo>
                    <a:pt x="15875" y="160782"/>
                  </a:moveTo>
                  <a:lnTo>
                    <a:pt x="15875" y="4596765"/>
                  </a:lnTo>
                  <a:lnTo>
                    <a:pt x="7874" y="4596765"/>
                  </a:lnTo>
                  <a:lnTo>
                    <a:pt x="15748" y="4596765"/>
                  </a:lnTo>
                  <a:cubicBezTo>
                    <a:pt x="15748" y="4676775"/>
                    <a:pt x="80645" y="4741672"/>
                    <a:pt x="160782" y="4741672"/>
                  </a:cubicBezTo>
                  <a:lnTo>
                    <a:pt x="6891401" y="4741672"/>
                  </a:lnTo>
                  <a:cubicBezTo>
                    <a:pt x="6971538" y="4741672"/>
                    <a:pt x="7036435" y="4676775"/>
                    <a:pt x="7036435" y="4596765"/>
                  </a:cubicBezTo>
                  <a:lnTo>
                    <a:pt x="7036435" y="160782"/>
                  </a:lnTo>
                  <a:cubicBezTo>
                    <a:pt x="7036435" y="80772"/>
                    <a:pt x="6971538" y="15875"/>
                    <a:pt x="6891401" y="15875"/>
                  </a:cubicBezTo>
                  <a:lnTo>
                    <a:pt x="160909" y="15875"/>
                  </a:lnTo>
                  <a:lnTo>
                    <a:pt x="160909" y="7874"/>
                  </a:lnTo>
                  <a:lnTo>
                    <a:pt x="160909" y="15875"/>
                  </a:lnTo>
                  <a:cubicBezTo>
                    <a:pt x="80772" y="15875"/>
                    <a:pt x="15875" y="80772"/>
                    <a:pt x="15875" y="160782"/>
                  </a:cubicBezTo>
                  <a:close/>
                </a:path>
              </a:pathLst>
            </a:custGeom>
            <a:solidFill>
              <a:srgbClr val="B4E3D4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2014095" y="2967874"/>
            <a:ext cx="738296" cy="738296"/>
            <a:chOff x="0" y="0"/>
            <a:chExt cx="1091605" cy="1091605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091565" cy="1091565"/>
            </a:xfrm>
            <a:custGeom>
              <a:avLst/>
              <a:gdLst/>
              <a:ahLst/>
              <a:cxnLst/>
              <a:rect l="l" t="t" r="r" b="b"/>
              <a:pathLst>
                <a:path w="1091565" h="1091565">
                  <a:moveTo>
                    <a:pt x="0" y="545846"/>
                  </a:moveTo>
                  <a:cubicBezTo>
                    <a:pt x="0" y="244348"/>
                    <a:pt x="244348" y="0"/>
                    <a:pt x="545846" y="0"/>
                  </a:cubicBezTo>
                  <a:cubicBezTo>
                    <a:pt x="847344" y="0"/>
                    <a:pt x="1091565" y="244348"/>
                    <a:pt x="1091565" y="545846"/>
                  </a:cubicBezTo>
                  <a:cubicBezTo>
                    <a:pt x="1091565" y="847344"/>
                    <a:pt x="847217" y="1091565"/>
                    <a:pt x="545846" y="1091565"/>
                  </a:cubicBezTo>
                  <a:cubicBezTo>
                    <a:pt x="244475" y="1091565"/>
                    <a:pt x="0" y="847217"/>
                    <a:pt x="0" y="545846"/>
                  </a:cubicBezTo>
                  <a:close/>
                </a:path>
              </a:pathLst>
            </a:custGeom>
            <a:solidFill>
              <a:srgbClr val="047954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5" name="Group 25"/>
          <p:cNvGrpSpPr>
            <a:grpSpLocks noChangeAspect="1"/>
          </p:cNvGrpSpPr>
          <p:nvPr/>
        </p:nvGrpSpPr>
        <p:grpSpPr>
          <a:xfrm>
            <a:off x="2217156" y="3170802"/>
            <a:ext cx="332173" cy="332173"/>
            <a:chOff x="0" y="0"/>
            <a:chExt cx="491133" cy="491133"/>
          </a:xfrm>
        </p:grpSpPr>
        <p:sp>
          <p:nvSpPr>
            <p:cNvPr id="26" name="Freeform 26" descr="preencoded.png"/>
            <p:cNvSpPr/>
            <p:nvPr/>
          </p:nvSpPr>
          <p:spPr>
            <a:xfrm>
              <a:off x="0" y="0"/>
              <a:ext cx="491109" cy="491109"/>
            </a:xfrm>
            <a:custGeom>
              <a:avLst/>
              <a:gdLst/>
              <a:ahLst/>
              <a:cxnLst/>
              <a:rect l="l" t="t" r="r" b="b"/>
              <a:pathLst>
                <a:path w="491109" h="491109">
                  <a:moveTo>
                    <a:pt x="0" y="0"/>
                  </a:moveTo>
                  <a:lnTo>
                    <a:pt x="491109" y="0"/>
                  </a:lnTo>
                  <a:lnTo>
                    <a:pt x="491109" y="491109"/>
                  </a:lnTo>
                  <a:lnTo>
                    <a:pt x="0" y="4911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r="-4" b="-4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2014095" y="3885505"/>
            <a:ext cx="1576284" cy="4188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84"/>
              </a:lnSpc>
            </a:pPr>
            <a:r>
              <a:rPr lang="en-US" sz="2367" b="1">
                <a:solidFill>
                  <a:srgbClr val="272525"/>
                </a:solidFill>
                <a:latin typeface="Museo Moderno Bold"/>
                <a:ea typeface="Museo Moderno Bold"/>
                <a:cs typeface="Museo Moderno Bold"/>
                <a:sym typeface="Museo Moderno Bold"/>
              </a:rPr>
              <a:t>Main Goal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2014095" y="4341452"/>
            <a:ext cx="4509766" cy="13539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1916">
                <a:solidFill>
                  <a:srgbClr val="272525"/>
                </a:solidFill>
                <a:latin typeface="Museo Moderno"/>
                <a:ea typeface="Museo Moderno"/>
                <a:cs typeface="Museo Moderno"/>
                <a:sym typeface="Museo Moderno"/>
              </a:rPr>
              <a:t>Analyze MTA rider patterns </a:t>
            </a:r>
            <a:r>
              <a:rPr lang="en-US" sz="1916" b="1">
                <a:solidFill>
                  <a:srgbClr val="272525"/>
                </a:solidFill>
                <a:latin typeface="Museo Moderno Bold"/>
                <a:ea typeface="Museo Moderno Bold"/>
                <a:cs typeface="Museo Moderno Bold"/>
                <a:sym typeface="Museo Moderno Bold"/>
              </a:rPr>
              <a:t>before and after COVID-19</a:t>
            </a:r>
            <a:r>
              <a:rPr lang="en-US" sz="1916">
                <a:solidFill>
                  <a:srgbClr val="272525"/>
                </a:solidFill>
                <a:latin typeface="Museo Moderno"/>
                <a:ea typeface="Museo Moderno"/>
                <a:cs typeface="Museo Moderno"/>
                <a:sym typeface="Museo Moderno"/>
              </a:rPr>
              <a:t> using Power BI, and understand the "new normal"</a:t>
            </a:r>
          </a:p>
        </p:txBody>
      </p:sp>
      <p:grpSp>
        <p:nvGrpSpPr>
          <p:cNvPr id="29" name="Group 29"/>
          <p:cNvGrpSpPr/>
          <p:nvPr/>
        </p:nvGrpSpPr>
        <p:grpSpPr>
          <a:xfrm>
            <a:off x="6759133" y="2707908"/>
            <a:ext cx="4769734" cy="3217714"/>
            <a:chOff x="0" y="0"/>
            <a:chExt cx="7052270" cy="4757538"/>
          </a:xfrm>
        </p:grpSpPr>
        <p:sp>
          <p:nvSpPr>
            <p:cNvPr id="30" name="Freeform 30"/>
            <p:cNvSpPr/>
            <p:nvPr/>
          </p:nvSpPr>
          <p:spPr>
            <a:xfrm>
              <a:off x="7874" y="7874"/>
              <a:ext cx="7036562" cy="4741672"/>
            </a:xfrm>
            <a:custGeom>
              <a:avLst/>
              <a:gdLst/>
              <a:ahLst/>
              <a:cxnLst/>
              <a:rect l="l" t="t" r="r" b="b"/>
              <a:pathLst>
                <a:path w="7036562" h="4741672">
                  <a:moveTo>
                    <a:pt x="0" y="152908"/>
                  </a:moveTo>
                  <a:cubicBezTo>
                    <a:pt x="0" y="68453"/>
                    <a:pt x="68580" y="0"/>
                    <a:pt x="153035" y="0"/>
                  </a:cubicBezTo>
                  <a:lnTo>
                    <a:pt x="6883527" y="0"/>
                  </a:lnTo>
                  <a:cubicBezTo>
                    <a:pt x="6967982" y="0"/>
                    <a:pt x="7036562" y="68453"/>
                    <a:pt x="7036562" y="152781"/>
                  </a:cubicBezTo>
                  <a:lnTo>
                    <a:pt x="7036562" y="4588891"/>
                  </a:lnTo>
                  <a:cubicBezTo>
                    <a:pt x="7036562" y="4673346"/>
                    <a:pt x="6968109" y="4741672"/>
                    <a:pt x="6883527" y="4741672"/>
                  </a:cubicBezTo>
                  <a:lnTo>
                    <a:pt x="153035" y="4741672"/>
                  </a:lnTo>
                  <a:cubicBezTo>
                    <a:pt x="68580" y="4741672"/>
                    <a:pt x="127" y="4673346"/>
                    <a:pt x="0" y="4588891"/>
                  </a:cubicBezTo>
                  <a:close/>
                </a:path>
              </a:pathLst>
            </a:custGeom>
            <a:solidFill>
              <a:srgbClr val="CEFDEE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31"/>
            <p:cNvSpPr/>
            <p:nvPr/>
          </p:nvSpPr>
          <p:spPr>
            <a:xfrm>
              <a:off x="0" y="0"/>
              <a:ext cx="7052310" cy="4757547"/>
            </a:xfrm>
            <a:custGeom>
              <a:avLst/>
              <a:gdLst/>
              <a:ahLst/>
              <a:cxnLst/>
              <a:rect l="l" t="t" r="r" b="b"/>
              <a:pathLst>
                <a:path w="7052310" h="4757547">
                  <a:moveTo>
                    <a:pt x="0" y="160782"/>
                  </a:moveTo>
                  <a:cubicBezTo>
                    <a:pt x="0" y="72009"/>
                    <a:pt x="72009" y="0"/>
                    <a:pt x="160909" y="0"/>
                  </a:cubicBezTo>
                  <a:lnTo>
                    <a:pt x="6891401" y="0"/>
                  </a:lnTo>
                  <a:lnTo>
                    <a:pt x="6891401" y="7874"/>
                  </a:lnTo>
                  <a:lnTo>
                    <a:pt x="6891401" y="0"/>
                  </a:lnTo>
                  <a:cubicBezTo>
                    <a:pt x="6980301" y="0"/>
                    <a:pt x="7052310" y="72009"/>
                    <a:pt x="7052310" y="160782"/>
                  </a:cubicBezTo>
                  <a:lnTo>
                    <a:pt x="7044436" y="160782"/>
                  </a:lnTo>
                  <a:lnTo>
                    <a:pt x="7052310" y="160782"/>
                  </a:lnTo>
                  <a:lnTo>
                    <a:pt x="7052310" y="4596765"/>
                  </a:lnTo>
                  <a:lnTo>
                    <a:pt x="7044436" y="4596765"/>
                  </a:lnTo>
                  <a:lnTo>
                    <a:pt x="7052310" y="4596765"/>
                  </a:lnTo>
                  <a:cubicBezTo>
                    <a:pt x="7052310" y="4685538"/>
                    <a:pt x="6980301" y="4757547"/>
                    <a:pt x="6891401" y="4757547"/>
                  </a:cubicBezTo>
                  <a:lnTo>
                    <a:pt x="6891401" y="4749673"/>
                  </a:lnTo>
                  <a:lnTo>
                    <a:pt x="6891401" y="4757547"/>
                  </a:lnTo>
                  <a:lnTo>
                    <a:pt x="160909" y="4757547"/>
                  </a:lnTo>
                  <a:lnTo>
                    <a:pt x="160909" y="4749673"/>
                  </a:lnTo>
                  <a:lnTo>
                    <a:pt x="160909" y="4757547"/>
                  </a:lnTo>
                  <a:cubicBezTo>
                    <a:pt x="72009" y="4757547"/>
                    <a:pt x="0" y="4685538"/>
                    <a:pt x="0" y="4596765"/>
                  </a:cubicBezTo>
                  <a:lnTo>
                    <a:pt x="0" y="160782"/>
                  </a:lnTo>
                  <a:lnTo>
                    <a:pt x="7874" y="160782"/>
                  </a:lnTo>
                  <a:lnTo>
                    <a:pt x="0" y="160782"/>
                  </a:lnTo>
                  <a:moveTo>
                    <a:pt x="15875" y="160782"/>
                  </a:moveTo>
                  <a:lnTo>
                    <a:pt x="15875" y="4596765"/>
                  </a:lnTo>
                  <a:lnTo>
                    <a:pt x="7874" y="4596765"/>
                  </a:lnTo>
                  <a:lnTo>
                    <a:pt x="15748" y="4596765"/>
                  </a:lnTo>
                  <a:cubicBezTo>
                    <a:pt x="15748" y="4676775"/>
                    <a:pt x="80645" y="4741672"/>
                    <a:pt x="160782" y="4741672"/>
                  </a:cubicBezTo>
                  <a:lnTo>
                    <a:pt x="6891401" y="4741672"/>
                  </a:lnTo>
                  <a:cubicBezTo>
                    <a:pt x="6971538" y="4741672"/>
                    <a:pt x="7036435" y="4676775"/>
                    <a:pt x="7036435" y="4596765"/>
                  </a:cubicBezTo>
                  <a:lnTo>
                    <a:pt x="7036435" y="160782"/>
                  </a:lnTo>
                  <a:cubicBezTo>
                    <a:pt x="7036435" y="80772"/>
                    <a:pt x="6971538" y="15875"/>
                    <a:pt x="6891401" y="15875"/>
                  </a:cubicBezTo>
                  <a:lnTo>
                    <a:pt x="160909" y="15875"/>
                  </a:lnTo>
                  <a:lnTo>
                    <a:pt x="160909" y="7874"/>
                  </a:lnTo>
                  <a:lnTo>
                    <a:pt x="160909" y="15875"/>
                  </a:lnTo>
                  <a:cubicBezTo>
                    <a:pt x="80772" y="15875"/>
                    <a:pt x="15875" y="80772"/>
                    <a:pt x="15875" y="160782"/>
                  </a:cubicBezTo>
                  <a:close/>
                </a:path>
              </a:pathLst>
            </a:custGeom>
            <a:solidFill>
              <a:srgbClr val="B4E3D4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7019100" y="2967874"/>
            <a:ext cx="738296" cy="738296"/>
            <a:chOff x="0" y="0"/>
            <a:chExt cx="1091605" cy="1091605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1091565" cy="1091565"/>
            </a:xfrm>
            <a:custGeom>
              <a:avLst/>
              <a:gdLst/>
              <a:ahLst/>
              <a:cxnLst/>
              <a:rect l="l" t="t" r="r" b="b"/>
              <a:pathLst>
                <a:path w="1091565" h="1091565">
                  <a:moveTo>
                    <a:pt x="0" y="545846"/>
                  </a:moveTo>
                  <a:cubicBezTo>
                    <a:pt x="0" y="244348"/>
                    <a:pt x="244348" y="0"/>
                    <a:pt x="545846" y="0"/>
                  </a:cubicBezTo>
                  <a:cubicBezTo>
                    <a:pt x="847344" y="0"/>
                    <a:pt x="1091565" y="244348"/>
                    <a:pt x="1091565" y="545846"/>
                  </a:cubicBezTo>
                  <a:cubicBezTo>
                    <a:pt x="1091565" y="847344"/>
                    <a:pt x="847217" y="1091565"/>
                    <a:pt x="545846" y="1091565"/>
                  </a:cubicBezTo>
                  <a:cubicBezTo>
                    <a:pt x="244475" y="1091565"/>
                    <a:pt x="0" y="847217"/>
                    <a:pt x="0" y="545846"/>
                  </a:cubicBezTo>
                  <a:close/>
                </a:path>
              </a:pathLst>
            </a:custGeom>
            <a:solidFill>
              <a:srgbClr val="047954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4" name="Group 34"/>
          <p:cNvGrpSpPr>
            <a:grpSpLocks noChangeAspect="1"/>
          </p:cNvGrpSpPr>
          <p:nvPr/>
        </p:nvGrpSpPr>
        <p:grpSpPr>
          <a:xfrm>
            <a:off x="7222162" y="3170802"/>
            <a:ext cx="332173" cy="332173"/>
            <a:chOff x="0" y="0"/>
            <a:chExt cx="491133" cy="491133"/>
          </a:xfrm>
        </p:grpSpPr>
        <p:sp>
          <p:nvSpPr>
            <p:cNvPr id="35" name="Freeform 35" descr="preencoded.png"/>
            <p:cNvSpPr/>
            <p:nvPr/>
          </p:nvSpPr>
          <p:spPr>
            <a:xfrm>
              <a:off x="0" y="0"/>
              <a:ext cx="491109" cy="491109"/>
            </a:xfrm>
            <a:custGeom>
              <a:avLst/>
              <a:gdLst/>
              <a:ahLst/>
              <a:cxnLst/>
              <a:rect l="l" t="t" r="r" b="b"/>
              <a:pathLst>
                <a:path w="491109" h="491109">
                  <a:moveTo>
                    <a:pt x="0" y="0"/>
                  </a:moveTo>
                  <a:lnTo>
                    <a:pt x="491109" y="0"/>
                  </a:lnTo>
                  <a:lnTo>
                    <a:pt x="491109" y="491109"/>
                  </a:lnTo>
                  <a:lnTo>
                    <a:pt x="0" y="4911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r="-4" b="-4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6" name="TextBox 36"/>
          <p:cNvSpPr txBox="1"/>
          <p:nvPr/>
        </p:nvSpPr>
        <p:spPr>
          <a:xfrm>
            <a:off x="7019100" y="3885505"/>
            <a:ext cx="2542176" cy="4188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84"/>
              </a:lnSpc>
            </a:pPr>
            <a:r>
              <a:rPr lang="en-US" sz="2367" b="1">
                <a:solidFill>
                  <a:srgbClr val="272525"/>
                </a:solidFill>
                <a:latin typeface="Museo Moderno Bold"/>
                <a:ea typeface="Museo Moderno Bold"/>
                <a:cs typeface="Museo Moderno Bold"/>
                <a:sym typeface="Museo Moderno Bold"/>
              </a:rPr>
              <a:t>Time Comparison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7019100" y="4341452"/>
            <a:ext cx="4249799" cy="890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1916">
                <a:solidFill>
                  <a:srgbClr val="272525"/>
                </a:solidFill>
                <a:latin typeface="Museo Moderno"/>
                <a:ea typeface="Museo Moderno"/>
                <a:cs typeface="Museo Moderno"/>
                <a:sym typeface="Museo Moderno"/>
              </a:rPr>
              <a:t>Compare daily rider levels </a:t>
            </a:r>
            <a:r>
              <a:rPr lang="en-US" sz="1916" b="1">
                <a:solidFill>
                  <a:srgbClr val="272525"/>
                </a:solidFill>
                <a:latin typeface="Museo Moderno Bold"/>
                <a:ea typeface="Museo Moderno Bold"/>
                <a:cs typeface="Museo Moderno Bold"/>
                <a:sym typeface="Museo Moderno Bold"/>
              </a:rPr>
              <a:t>pre-COVID (2019)</a:t>
            </a:r>
            <a:r>
              <a:rPr lang="en-US" sz="1916">
                <a:solidFill>
                  <a:srgbClr val="272525"/>
                </a:solidFill>
                <a:latin typeface="Museo Moderno"/>
                <a:ea typeface="Museo Moderno"/>
                <a:cs typeface="Museo Moderno"/>
                <a:sym typeface="Museo Moderno"/>
              </a:rPr>
              <a:t> with </a:t>
            </a:r>
            <a:r>
              <a:rPr lang="en-US" sz="1916" b="1">
                <a:solidFill>
                  <a:srgbClr val="272525"/>
                </a:solidFill>
                <a:latin typeface="Museo Moderno Bold"/>
                <a:ea typeface="Museo Moderno Bold"/>
                <a:cs typeface="Museo Moderno Bold"/>
                <a:sym typeface="Museo Moderno Bold"/>
              </a:rPr>
              <a:t>post-COVID</a:t>
            </a:r>
          </a:p>
        </p:txBody>
      </p:sp>
      <p:grpSp>
        <p:nvGrpSpPr>
          <p:cNvPr id="38" name="Group 38"/>
          <p:cNvGrpSpPr/>
          <p:nvPr/>
        </p:nvGrpSpPr>
        <p:grpSpPr>
          <a:xfrm>
            <a:off x="11764140" y="2707908"/>
            <a:ext cx="4769734" cy="3217714"/>
            <a:chOff x="0" y="0"/>
            <a:chExt cx="7052270" cy="4757538"/>
          </a:xfrm>
        </p:grpSpPr>
        <p:sp>
          <p:nvSpPr>
            <p:cNvPr id="39" name="Freeform 39"/>
            <p:cNvSpPr/>
            <p:nvPr/>
          </p:nvSpPr>
          <p:spPr>
            <a:xfrm>
              <a:off x="7874" y="7874"/>
              <a:ext cx="7036562" cy="4741672"/>
            </a:xfrm>
            <a:custGeom>
              <a:avLst/>
              <a:gdLst/>
              <a:ahLst/>
              <a:cxnLst/>
              <a:rect l="l" t="t" r="r" b="b"/>
              <a:pathLst>
                <a:path w="7036562" h="4741672">
                  <a:moveTo>
                    <a:pt x="0" y="152908"/>
                  </a:moveTo>
                  <a:cubicBezTo>
                    <a:pt x="0" y="68453"/>
                    <a:pt x="68580" y="0"/>
                    <a:pt x="153035" y="0"/>
                  </a:cubicBezTo>
                  <a:lnTo>
                    <a:pt x="6883527" y="0"/>
                  </a:lnTo>
                  <a:cubicBezTo>
                    <a:pt x="6967982" y="0"/>
                    <a:pt x="7036562" y="68453"/>
                    <a:pt x="7036562" y="152781"/>
                  </a:cubicBezTo>
                  <a:lnTo>
                    <a:pt x="7036562" y="4588891"/>
                  </a:lnTo>
                  <a:cubicBezTo>
                    <a:pt x="7036562" y="4673346"/>
                    <a:pt x="6968109" y="4741672"/>
                    <a:pt x="6883527" y="4741672"/>
                  </a:cubicBezTo>
                  <a:lnTo>
                    <a:pt x="153035" y="4741672"/>
                  </a:lnTo>
                  <a:cubicBezTo>
                    <a:pt x="68580" y="4741672"/>
                    <a:pt x="127" y="4673346"/>
                    <a:pt x="0" y="4588891"/>
                  </a:cubicBezTo>
                  <a:close/>
                </a:path>
              </a:pathLst>
            </a:custGeom>
            <a:solidFill>
              <a:srgbClr val="CEFDEE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Freeform 40"/>
            <p:cNvSpPr/>
            <p:nvPr/>
          </p:nvSpPr>
          <p:spPr>
            <a:xfrm>
              <a:off x="0" y="0"/>
              <a:ext cx="7052310" cy="4757547"/>
            </a:xfrm>
            <a:custGeom>
              <a:avLst/>
              <a:gdLst/>
              <a:ahLst/>
              <a:cxnLst/>
              <a:rect l="l" t="t" r="r" b="b"/>
              <a:pathLst>
                <a:path w="7052310" h="4757547">
                  <a:moveTo>
                    <a:pt x="0" y="160782"/>
                  </a:moveTo>
                  <a:cubicBezTo>
                    <a:pt x="0" y="72009"/>
                    <a:pt x="72009" y="0"/>
                    <a:pt x="160909" y="0"/>
                  </a:cubicBezTo>
                  <a:lnTo>
                    <a:pt x="6891401" y="0"/>
                  </a:lnTo>
                  <a:lnTo>
                    <a:pt x="6891401" y="7874"/>
                  </a:lnTo>
                  <a:lnTo>
                    <a:pt x="6891401" y="0"/>
                  </a:lnTo>
                  <a:cubicBezTo>
                    <a:pt x="6980301" y="0"/>
                    <a:pt x="7052310" y="72009"/>
                    <a:pt x="7052310" y="160782"/>
                  </a:cubicBezTo>
                  <a:lnTo>
                    <a:pt x="7044436" y="160782"/>
                  </a:lnTo>
                  <a:lnTo>
                    <a:pt x="7052310" y="160782"/>
                  </a:lnTo>
                  <a:lnTo>
                    <a:pt x="7052310" y="4596765"/>
                  </a:lnTo>
                  <a:lnTo>
                    <a:pt x="7044436" y="4596765"/>
                  </a:lnTo>
                  <a:lnTo>
                    <a:pt x="7052310" y="4596765"/>
                  </a:lnTo>
                  <a:cubicBezTo>
                    <a:pt x="7052310" y="4685538"/>
                    <a:pt x="6980301" y="4757547"/>
                    <a:pt x="6891401" y="4757547"/>
                  </a:cubicBezTo>
                  <a:lnTo>
                    <a:pt x="6891401" y="4749673"/>
                  </a:lnTo>
                  <a:lnTo>
                    <a:pt x="6891401" y="4757547"/>
                  </a:lnTo>
                  <a:lnTo>
                    <a:pt x="160909" y="4757547"/>
                  </a:lnTo>
                  <a:lnTo>
                    <a:pt x="160909" y="4749673"/>
                  </a:lnTo>
                  <a:lnTo>
                    <a:pt x="160909" y="4757547"/>
                  </a:lnTo>
                  <a:cubicBezTo>
                    <a:pt x="72009" y="4757547"/>
                    <a:pt x="0" y="4685538"/>
                    <a:pt x="0" y="4596765"/>
                  </a:cubicBezTo>
                  <a:lnTo>
                    <a:pt x="0" y="160782"/>
                  </a:lnTo>
                  <a:lnTo>
                    <a:pt x="7874" y="160782"/>
                  </a:lnTo>
                  <a:lnTo>
                    <a:pt x="0" y="160782"/>
                  </a:lnTo>
                  <a:moveTo>
                    <a:pt x="15875" y="160782"/>
                  </a:moveTo>
                  <a:lnTo>
                    <a:pt x="15875" y="4596765"/>
                  </a:lnTo>
                  <a:lnTo>
                    <a:pt x="7874" y="4596765"/>
                  </a:lnTo>
                  <a:lnTo>
                    <a:pt x="15748" y="4596765"/>
                  </a:lnTo>
                  <a:cubicBezTo>
                    <a:pt x="15748" y="4676775"/>
                    <a:pt x="80645" y="4741672"/>
                    <a:pt x="160782" y="4741672"/>
                  </a:cubicBezTo>
                  <a:lnTo>
                    <a:pt x="6891401" y="4741672"/>
                  </a:lnTo>
                  <a:cubicBezTo>
                    <a:pt x="6971538" y="4741672"/>
                    <a:pt x="7036435" y="4676775"/>
                    <a:pt x="7036435" y="4596765"/>
                  </a:cubicBezTo>
                  <a:lnTo>
                    <a:pt x="7036435" y="160782"/>
                  </a:lnTo>
                  <a:cubicBezTo>
                    <a:pt x="7036435" y="80772"/>
                    <a:pt x="6971538" y="15875"/>
                    <a:pt x="6891401" y="15875"/>
                  </a:cubicBezTo>
                  <a:lnTo>
                    <a:pt x="160909" y="15875"/>
                  </a:lnTo>
                  <a:lnTo>
                    <a:pt x="160909" y="7874"/>
                  </a:lnTo>
                  <a:lnTo>
                    <a:pt x="160909" y="15875"/>
                  </a:lnTo>
                  <a:cubicBezTo>
                    <a:pt x="80772" y="15875"/>
                    <a:pt x="15875" y="80772"/>
                    <a:pt x="15875" y="160782"/>
                  </a:cubicBezTo>
                  <a:close/>
                </a:path>
              </a:pathLst>
            </a:custGeom>
            <a:solidFill>
              <a:srgbClr val="B4E3D4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1" name="Group 41"/>
          <p:cNvGrpSpPr/>
          <p:nvPr/>
        </p:nvGrpSpPr>
        <p:grpSpPr>
          <a:xfrm>
            <a:off x="12024106" y="2967874"/>
            <a:ext cx="738296" cy="738296"/>
            <a:chOff x="0" y="0"/>
            <a:chExt cx="1091605" cy="1091605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1091565" cy="1091565"/>
            </a:xfrm>
            <a:custGeom>
              <a:avLst/>
              <a:gdLst/>
              <a:ahLst/>
              <a:cxnLst/>
              <a:rect l="l" t="t" r="r" b="b"/>
              <a:pathLst>
                <a:path w="1091565" h="1091565">
                  <a:moveTo>
                    <a:pt x="0" y="545846"/>
                  </a:moveTo>
                  <a:cubicBezTo>
                    <a:pt x="0" y="244348"/>
                    <a:pt x="244348" y="0"/>
                    <a:pt x="545846" y="0"/>
                  </a:cubicBezTo>
                  <a:cubicBezTo>
                    <a:pt x="847344" y="0"/>
                    <a:pt x="1091565" y="244348"/>
                    <a:pt x="1091565" y="545846"/>
                  </a:cubicBezTo>
                  <a:cubicBezTo>
                    <a:pt x="1091565" y="847344"/>
                    <a:pt x="847217" y="1091565"/>
                    <a:pt x="545846" y="1091565"/>
                  </a:cubicBezTo>
                  <a:cubicBezTo>
                    <a:pt x="244475" y="1091565"/>
                    <a:pt x="0" y="847217"/>
                    <a:pt x="0" y="545846"/>
                  </a:cubicBezTo>
                  <a:close/>
                </a:path>
              </a:pathLst>
            </a:custGeom>
            <a:solidFill>
              <a:srgbClr val="047954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3" name="Group 43"/>
          <p:cNvGrpSpPr>
            <a:grpSpLocks noChangeAspect="1"/>
          </p:cNvGrpSpPr>
          <p:nvPr/>
        </p:nvGrpSpPr>
        <p:grpSpPr>
          <a:xfrm>
            <a:off x="12227168" y="3170802"/>
            <a:ext cx="332173" cy="332173"/>
            <a:chOff x="0" y="0"/>
            <a:chExt cx="491133" cy="491133"/>
          </a:xfrm>
        </p:grpSpPr>
        <p:sp>
          <p:nvSpPr>
            <p:cNvPr id="44" name="Freeform 44" descr="preencoded.png"/>
            <p:cNvSpPr/>
            <p:nvPr/>
          </p:nvSpPr>
          <p:spPr>
            <a:xfrm>
              <a:off x="0" y="0"/>
              <a:ext cx="491109" cy="491109"/>
            </a:xfrm>
            <a:custGeom>
              <a:avLst/>
              <a:gdLst/>
              <a:ahLst/>
              <a:cxnLst/>
              <a:rect l="l" t="t" r="r" b="b"/>
              <a:pathLst>
                <a:path w="491109" h="491109">
                  <a:moveTo>
                    <a:pt x="0" y="0"/>
                  </a:moveTo>
                  <a:lnTo>
                    <a:pt x="491109" y="0"/>
                  </a:lnTo>
                  <a:lnTo>
                    <a:pt x="491109" y="491109"/>
                  </a:lnTo>
                  <a:lnTo>
                    <a:pt x="0" y="4911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r="-4" b="-4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5" name="TextBox 45"/>
          <p:cNvSpPr txBox="1"/>
          <p:nvPr/>
        </p:nvSpPr>
        <p:spPr>
          <a:xfrm>
            <a:off x="12024106" y="3885505"/>
            <a:ext cx="2738769" cy="4188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84"/>
              </a:lnSpc>
            </a:pPr>
            <a:r>
              <a:rPr lang="en-US" sz="2367" b="1">
                <a:solidFill>
                  <a:srgbClr val="272525"/>
                </a:solidFill>
                <a:latin typeface="Museo Moderno Bold"/>
                <a:ea typeface="Museo Moderno Bold"/>
                <a:cs typeface="Museo Moderno Bold"/>
                <a:sym typeface="Museo Moderno Bold"/>
              </a:rPr>
              <a:t>Measure Recovery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12024106" y="4341452"/>
            <a:ext cx="4249799" cy="13539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1916">
                <a:solidFill>
                  <a:srgbClr val="272525"/>
                </a:solidFill>
                <a:latin typeface="Museo Moderno"/>
                <a:ea typeface="Museo Moderno"/>
                <a:cs typeface="Museo Moderno"/>
                <a:sym typeface="Museo Moderno"/>
              </a:rPr>
              <a:t>Measure </a:t>
            </a:r>
            <a:r>
              <a:rPr lang="en-US" sz="1916" b="1">
                <a:solidFill>
                  <a:srgbClr val="272525"/>
                </a:solidFill>
                <a:latin typeface="Museo Moderno Bold"/>
                <a:ea typeface="Museo Moderno Bold"/>
                <a:cs typeface="Museo Moderno Bold"/>
                <a:sym typeface="Museo Moderno Bold"/>
              </a:rPr>
              <a:t>rider recovery</a:t>
            </a:r>
            <a:r>
              <a:rPr lang="en-US" sz="1916">
                <a:solidFill>
                  <a:srgbClr val="272525"/>
                </a:solidFill>
                <a:latin typeface="Museo Moderno"/>
                <a:ea typeface="Museo Moderno"/>
                <a:cs typeface="Museo Moderno"/>
                <a:sym typeface="Museo Moderno"/>
              </a:rPr>
              <a:t> by transport type (subway, buses, bridges and tunnels)</a:t>
            </a:r>
          </a:p>
        </p:txBody>
      </p:sp>
      <p:grpSp>
        <p:nvGrpSpPr>
          <p:cNvPr id="47" name="Group 47"/>
          <p:cNvGrpSpPr/>
          <p:nvPr/>
        </p:nvGrpSpPr>
        <p:grpSpPr>
          <a:xfrm>
            <a:off x="1754127" y="6160895"/>
            <a:ext cx="7272237" cy="2823939"/>
            <a:chOff x="0" y="0"/>
            <a:chExt cx="10752337" cy="4175323"/>
          </a:xfrm>
        </p:grpSpPr>
        <p:sp>
          <p:nvSpPr>
            <p:cNvPr id="48" name="Freeform 48"/>
            <p:cNvSpPr/>
            <p:nvPr/>
          </p:nvSpPr>
          <p:spPr>
            <a:xfrm>
              <a:off x="7874" y="7874"/>
              <a:ext cx="10736453" cy="4159504"/>
            </a:xfrm>
            <a:custGeom>
              <a:avLst/>
              <a:gdLst/>
              <a:ahLst/>
              <a:cxnLst/>
              <a:rect l="l" t="t" r="r" b="b"/>
              <a:pathLst>
                <a:path w="10736453" h="4159504">
                  <a:moveTo>
                    <a:pt x="0" y="152908"/>
                  </a:moveTo>
                  <a:cubicBezTo>
                    <a:pt x="0" y="68453"/>
                    <a:pt x="68580" y="0"/>
                    <a:pt x="153289" y="0"/>
                  </a:cubicBezTo>
                  <a:lnTo>
                    <a:pt x="10583291" y="0"/>
                  </a:lnTo>
                  <a:cubicBezTo>
                    <a:pt x="10667873" y="0"/>
                    <a:pt x="10736453" y="68453"/>
                    <a:pt x="10736453" y="152781"/>
                  </a:cubicBezTo>
                  <a:lnTo>
                    <a:pt x="10736453" y="4006723"/>
                  </a:lnTo>
                  <a:cubicBezTo>
                    <a:pt x="10736453" y="4091178"/>
                    <a:pt x="10667873" y="4159504"/>
                    <a:pt x="10583291" y="4159504"/>
                  </a:cubicBezTo>
                  <a:lnTo>
                    <a:pt x="153289" y="4159504"/>
                  </a:lnTo>
                  <a:cubicBezTo>
                    <a:pt x="68707" y="4159504"/>
                    <a:pt x="127" y="4091051"/>
                    <a:pt x="127" y="4006723"/>
                  </a:cubicBezTo>
                  <a:close/>
                </a:path>
              </a:pathLst>
            </a:custGeom>
            <a:solidFill>
              <a:srgbClr val="CEFDEE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Freeform 49"/>
            <p:cNvSpPr/>
            <p:nvPr/>
          </p:nvSpPr>
          <p:spPr>
            <a:xfrm>
              <a:off x="0" y="0"/>
              <a:ext cx="10752328" cy="4175379"/>
            </a:xfrm>
            <a:custGeom>
              <a:avLst/>
              <a:gdLst/>
              <a:ahLst/>
              <a:cxnLst/>
              <a:rect l="l" t="t" r="r" b="b"/>
              <a:pathLst>
                <a:path w="10752328" h="4175379">
                  <a:moveTo>
                    <a:pt x="0" y="160782"/>
                  </a:moveTo>
                  <a:cubicBezTo>
                    <a:pt x="0" y="72009"/>
                    <a:pt x="72136" y="0"/>
                    <a:pt x="161163" y="0"/>
                  </a:cubicBezTo>
                  <a:lnTo>
                    <a:pt x="10591165" y="0"/>
                  </a:lnTo>
                  <a:lnTo>
                    <a:pt x="10591165" y="7874"/>
                  </a:lnTo>
                  <a:lnTo>
                    <a:pt x="10591165" y="0"/>
                  </a:lnTo>
                  <a:cubicBezTo>
                    <a:pt x="10680065" y="0"/>
                    <a:pt x="10752328" y="72009"/>
                    <a:pt x="10752328" y="160782"/>
                  </a:cubicBezTo>
                  <a:lnTo>
                    <a:pt x="10744454" y="160782"/>
                  </a:lnTo>
                  <a:lnTo>
                    <a:pt x="10752328" y="160782"/>
                  </a:lnTo>
                  <a:lnTo>
                    <a:pt x="10752328" y="4014597"/>
                  </a:lnTo>
                  <a:lnTo>
                    <a:pt x="10744454" y="4014597"/>
                  </a:lnTo>
                  <a:lnTo>
                    <a:pt x="10752328" y="4014597"/>
                  </a:lnTo>
                  <a:cubicBezTo>
                    <a:pt x="10752328" y="4103370"/>
                    <a:pt x="10680192" y="4175379"/>
                    <a:pt x="10591165" y="4175379"/>
                  </a:cubicBezTo>
                  <a:lnTo>
                    <a:pt x="10591165" y="4167505"/>
                  </a:lnTo>
                  <a:lnTo>
                    <a:pt x="10591165" y="4175379"/>
                  </a:lnTo>
                  <a:lnTo>
                    <a:pt x="161163" y="4175379"/>
                  </a:lnTo>
                  <a:lnTo>
                    <a:pt x="161163" y="4167505"/>
                  </a:lnTo>
                  <a:lnTo>
                    <a:pt x="161163" y="4175379"/>
                  </a:lnTo>
                  <a:cubicBezTo>
                    <a:pt x="72263" y="4175379"/>
                    <a:pt x="0" y="4103370"/>
                    <a:pt x="0" y="4014597"/>
                  </a:cubicBezTo>
                  <a:lnTo>
                    <a:pt x="0" y="160782"/>
                  </a:lnTo>
                  <a:lnTo>
                    <a:pt x="7874" y="160782"/>
                  </a:lnTo>
                  <a:lnTo>
                    <a:pt x="0" y="160782"/>
                  </a:lnTo>
                  <a:moveTo>
                    <a:pt x="15875" y="160782"/>
                  </a:moveTo>
                  <a:lnTo>
                    <a:pt x="15875" y="4014597"/>
                  </a:lnTo>
                  <a:lnTo>
                    <a:pt x="7874" y="4014597"/>
                  </a:lnTo>
                  <a:lnTo>
                    <a:pt x="15748" y="4014597"/>
                  </a:lnTo>
                  <a:cubicBezTo>
                    <a:pt x="15748" y="4094607"/>
                    <a:pt x="80772" y="4159504"/>
                    <a:pt x="161036" y="4159504"/>
                  </a:cubicBezTo>
                  <a:lnTo>
                    <a:pt x="10591165" y="4159504"/>
                  </a:lnTo>
                  <a:cubicBezTo>
                    <a:pt x="10671429" y="4159504"/>
                    <a:pt x="10736453" y="4094607"/>
                    <a:pt x="10736453" y="4014597"/>
                  </a:cubicBezTo>
                  <a:lnTo>
                    <a:pt x="10736453" y="160782"/>
                  </a:lnTo>
                  <a:cubicBezTo>
                    <a:pt x="10736453" y="80772"/>
                    <a:pt x="10671429" y="15875"/>
                    <a:pt x="10591165" y="15875"/>
                  </a:cubicBezTo>
                  <a:lnTo>
                    <a:pt x="161163" y="15875"/>
                  </a:lnTo>
                  <a:lnTo>
                    <a:pt x="161163" y="7874"/>
                  </a:lnTo>
                  <a:lnTo>
                    <a:pt x="161163" y="15875"/>
                  </a:lnTo>
                  <a:cubicBezTo>
                    <a:pt x="80899" y="15875"/>
                    <a:pt x="15875" y="80772"/>
                    <a:pt x="15875" y="160782"/>
                  </a:cubicBezTo>
                  <a:close/>
                </a:path>
              </a:pathLst>
            </a:custGeom>
            <a:solidFill>
              <a:srgbClr val="B4E3D4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0" name="Group 50"/>
          <p:cNvGrpSpPr/>
          <p:nvPr/>
        </p:nvGrpSpPr>
        <p:grpSpPr>
          <a:xfrm>
            <a:off x="2014095" y="6420861"/>
            <a:ext cx="738296" cy="738296"/>
            <a:chOff x="0" y="0"/>
            <a:chExt cx="1091605" cy="1091605"/>
          </a:xfrm>
        </p:grpSpPr>
        <p:sp>
          <p:nvSpPr>
            <p:cNvPr id="51" name="Freeform 51"/>
            <p:cNvSpPr/>
            <p:nvPr/>
          </p:nvSpPr>
          <p:spPr>
            <a:xfrm>
              <a:off x="0" y="0"/>
              <a:ext cx="1091565" cy="1091565"/>
            </a:xfrm>
            <a:custGeom>
              <a:avLst/>
              <a:gdLst/>
              <a:ahLst/>
              <a:cxnLst/>
              <a:rect l="l" t="t" r="r" b="b"/>
              <a:pathLst>
                <a:path w="1091565" h="1091565">
                  <a:moveTo>
                    <a:pt x="0" y="545846"/>
                  </a:moveTo>
                  <a:cubicBezTo>
                    <a:pt x="0" y="244348"/>
                    <a:pt x="244348" y="0"/>
                    <a:pt x="545846" y="0"/>
                  </a:cubicBezTo>
                  <a:cubicBezTo>
                    <a:pt x="847344" y="0"/>
                    <a:pt x="1091565" y="244348"/>
                    <a:pt x="1091565" y="545846"/>
                  </a:cubicBezTo>
                  <a:cubicBezTo>
                    <a:pt x="1091565" y="847344"/>
                    <a:pt x="847217" y="1091565"/>
                    <a:pt x="545846" y="1091565"/>
                  </a:cubicBezTo>
                  <a:cubicBezTo>
                    <a:pt x="244475" y="1091565"/>
                    <a:pt x="0" y="847217"/>
                    <a:pt x="0" y="545846"/>
                  </a:cubicBezTo>
                  <a:close/>
                </a:path>
              </a:pathLst>
            </a:custGeom>
            <a:solidFill>
              <a:srgbClr val="047954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2" name="Group 52"/>
          <p:cNvGrpSpPr>
            <a:grpSpLocks noChangeAspect="1"/>
          </p:cNvGrpSpPr>
          <p:nvPr/>
        </p:nvGrpSpPr>
        <p:grpSpPr>
          <a:xfrm>
            <a:off x="2217156" y="6623789"/>
            <a:ext cx="332173" cy="332173"/>
            <a:chOff x="0" y="0"/>
            <a:chExt cx="491133" cy="491133"/>
          </a:xfrm>
        </p:grpSpPr>
        <p:sp>
          <p:nvSpPr>
            <p:cNvPr id="53" name="Freeform 53" descr="preencoded.png"/>
            <p:cNvSpPr/>
            <p:nvPr/>
          </p:nvSpPr>
          <p:spPr>
            <a:xfrm>
              <a:off x="0" y="0"/>
              <a:ext cx="491109" cy="491109"/>
            </a:xfrm>
            <a:custGeom>
              <a:avLst/>
              <a:gdLst/>
              <a:ahLst/>
              <a:cxnLst/>
              <a:rect l="l" t="t" r="r" b="b"/>
              <a:pathLst>
                <a:path w="491109" h="491109">
                  <a:moveTo>
                    <a:pt x="0" y="0"/>
                  </a:moveTo>
                  <a:lnTo>
                    <a:pt x="491109" y="0"/>
                  </a:lnTo>
                  <a:lnTo>
                    <a:pt x="491109" y="491109"/>
                  </a:lnTo>
                  <a:lnTo>
                    <a:pt x="0" y="4911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r="-4" b="-4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4" name="TextBox 54"/>
          <p:cNvSpPr txBox="1"/>
          <p:nvPr/>
        </p:nvSpPr>
        <p:spPr>
          <a:xfrm>
            <a:off x="2014095" y="7338492"/>
            <a:ext cx="2108942" cy="4188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84"/>
              </a:lnSpc>
            </a:pPr>
            <a:r>
              <a:rPr lang="en-US" sz="2367" b="1">
                <a:solidFill>
                  <a:srgbClr val="272525"/>
                </a:solidFill>
                <a:latin typeface="Museo Moderno Bold"/>
                <a:ea typeface="Museo Moderno Bold"/>
                <a:cs typeface="Museo Moderno Bold"/>
                <a:sym typeface="Museo Moderno Bold"/>
              </a:rPr>
              <a:t>Daily Patterns</a:t>
            </a:r>
          </a:p>
        </p:txBody>
      </p:sp>
      <p:sp>
        <p:nvSpPr>
          <p:cNvPr id="55" name="TextBox 55"/>
          <p:cNvSpPr txBox="1"/>
          <p:nvPr/>
        </p:nvSpPr>
        <p:spPr>
          <a:xfrm>
            <a:off x="2014095" y="7794439"/>
            <a:ext cx="6752302" cy="890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1916">
                <a:solidFill>
                  <a:srgbClr val="272525"/>
                </a:solidFill>
                <a:latin typeface="Museo Moderno"/>
                <a:ea typeface="Museo Moderno"/>
                <a:cs typeface="Museo Moderno"/>
                <a:sym typeface="Museo Moderno"/>
              </a:rPr>
              <a:t>Identify </a:t>
            </a:r>
            <a:r>
              <a:rPr lang="en-US" sz="1916" b="1">
                <a:solidFill>
                  <a:srgbClr val="272525"/>
                </a:solidFill>
                <a:latin typeface="Museo Moderno Bold"/>
                <a:ea typeface="Museo Moderno Bold"/>
                <a:cs typeface="Museo Moderno Bold"/>
                <a:sym typeface="Museo Moderno Bold"/>
              </a:rPr>
              <a:t>weekday vs. weekend</a:t>
            </a:r>
            <a:r>
              <a:rPr lang="en-US" sz="1916">
                <a:solidFill>
                  <a:srgbClr val="272525"/>
                </a:solidFill>
                <a:latin typeface="Museo Moderno"/>
                <a:ea typeface="Museo Moderno"/>
                <a:cs typeface="Museo Moderno"/>
                <a:sym typeface="Museo Moderno"/>
              </a:rPr>
              <a:t> patterns, including the </a:t>
            </a:r>
            <a:r>
              <a:rPr lang="en-US" sz="1916" b="1">
                <a:solidFill>
                  <a:srgbClr val="272525"/>
                </a:solidFill>
                <a:latin typeface="Museo Moderno Bold"/>
                <a:ea typeface="Museo Moderno Bold"/>
                <a:cs typeface="Museo Moderno Bold"/>
                <a:sym typeface="Museo Moderno Bold"/>
              </a:rPr>
              <a:t>Friday effect</a:t>
            </a:r>
          </a:p>
        </p:txBody>
      </p:sp>
      <p:grpSp>
        <p:nvGrpSpPr>
          <p:cNvPr id="56" name="Group 56"/>
          <p:cNvGrpSpPr/>
          <p:nvPr/>
        </p:nvGrpSpPr>
        <p:grpSpPr>
          <a:xfrm>
            <a:off x="9261636" y="6160895"/>
            <a:ext cx="7272237" cy="2823939"/>
            <a:chOff x="0" y="0"/>
            <a:chExt cx="10752337" cy="4175323"/>
          </a:xfrm>
        </p:grpSpPr>
        <p:sp>
          <p:nvSpPr>
            <p:cNvPr id="57" name="Freeform 57"/>
            <p:cNvSpPr/>
            <p:nvPr/>
          </p:nvSpPr>
          <p:spPr>
            <a:xfrm>
              <a:off x="7874" y="7874"/>
              <a:ext cx="10736453" cy="4159504"/>
            </a:xfrm>
            <a:custGeom>
              <a:avLst/>
              <a:gdLst/>
              <a:ahLst/>
              <a:cxnLst/>
              <a:rect l="l" t="t" r="r" b="b"/>
              <a:pathLst>
                <a:path w="10736453" h="4159504">
                  <a:moveTo>
                    <a:pt x="0" y="152908"/>
                  </a:moveTo>
                  <a:cubicBezTo>
                    <a:pt x="0" y="68453"/>
                    <a:pt x="68580" y="0"/>
                    <a:pt x="153289" y="0"/>
                  </a:cubicBezTo>
                  <a:lnTo>
                    <a:pt x="10583291" y="0"/>
                  </a:lnTo>
                  <a:cubicBezTo>
                    <a:pt x="10667873" y="0"/>
                    <a:pt x="10736453" y="68453"/>
                    <a:pt x="10736453" y="152781"/>
                  </a:cubicBezTo>
                  <a:lnTo>
                    <a:pt x="10736453" y="4006723"/>
                  </a:lnTo>
                  <a:cubicBezTo>
                    <a:pt x="10736453" y="4091178"/>
                    <a:pt x="10667873" y="4159504"/>
                    <a:pt x="10583291" y="4159504"/>
                  </a:cubicBezTo>
                  <a:lnTo>
                    <a:pt x="153289" y="4159504"/>
                  </a:lnTo>
                  <a:cubicBezTo>
                    <a:pt x="68707" y="4159504"/>
                    <a:pt x="127" y="4091051"/>
                    <a:pt x="127" y="4006723"/>
                  </a:cubicBezTo>
                  <a:close/>
                </a:path>
              </a:pathLst>
            </a:custGeom>
            <a:solidFill>
              <a:srgbClr val="CEFDEE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8" name="Freeform 58"/>
            <p:cNvSpPr/>
            <p:nvPr/>
          </p:nvSpPr>
          <p:spPr>
            <a:xfrm>
              <a:off x="0" y="0"/>
              <a:ext cx="10752328" cy="4175379"/>
            </a:xfrm>
            <a:custGeom>
              <a:avLst/>
              <a:gdLst/>
              <a:ahLst/>
              <a:cxnLst/>
              <a:rect l="l" t="t" r="r" b="b"/>
              <a:pathLst>
                <a:path w="10752328" h="4175379">
                  <a:moveTo>
                    <a:pt x="0" y="160782"/>
                  </a:moveTo>
                  <a:cubicBezTo>
                    <a:pt x="0" y="72009"/>
                    <a:pt x="72136" y="0"/>
                    <a:pt x="161163" y="0"/>
                  </a:cubicBezTo>
                  <a:lnTo>
                    <a:pt x="10591165" y="0"/>
                  </a:lnTo>
                  <a:lnTo>
                    <a:pt x="10591165" y="7874"/>
                  </a:lnTo>
                  <a:lnTo>
                    <a:pt x="10591165" y="0"/>
                  </a:lnTo>
                  <a:cubicBezTo>
                    <a:pt x="10680065" y="0"/>
                    <a:pt x="10752328" y="72009"/>
                    <a:pt x="10752328" y="160782"/>
                  </a:cubicBezTo>
                  <a:lnTo>
                    <a:pt x="10744454" y="160782"/>
                  </a:lnTo>
                  <a:lnTo>
                    <a:pt x="10752328" y="160782"/>
                  </a:lnTo>
                  <a:lnTo>
                    <a:pt x="10752328" y="4014597"/>
                  </a:lnTo>
                  <a:lnTo>
                    <a:pt x="10744454" y="4014597"/>
                  </a:lnTo>
                  <a:lnTo>
                    <a:pt x="10752328" y="4014597"/>
                  </a:lnTo>
                  <a:cubicBezTo>
                    <a:pt x="10752328" y="4103370"/>
                    <a:pt x="10680192" y="4175379"/>
                    <a:pt x="10591165" y="4175379"/>
                  </a:cubicBezTo>
                  <a:lnTo>
                    <a:pt x="10591165" y="4167505"/>
                  </a:lnTo>
                  <a:lnTo>
                    <a:pt x="10591165" y="4175379"/>
                  </a:lnTo>
                  <a:lnTo>
                    <a:pt x="161163" y="4175379"/>
                  </a:lnTo>
                  <a:lnTo>
                    <a:pt x="161163" y="4167505"/>
                  </a:lnTo>
                  <a:lnTo>
                    <a:pt x="161163" y="4175379"/>
                  </a:lnTo>
                  <a:cubicBezTo>
                    <a:pt x="72263" y="4175379"/>
                    <a:pt x="0" y="4103370"/>
                    <a:pt x="0" y="4014597"/>
                  </a:cubicBezTo>
                  <a:lnTo>
                    <a:pt x="0" y="160782"/>
                  </a:lnTo>
                  <a:lnTo>
                    <a:pt x="7874" y="160782"/>
                  </a:lnTo>
                  <a:lnTo>
                    <a:pt x="0" y="160782"/>
                  </a:lnTo>
                  <a:moveTo>
                    <a:pt x="15875" y="160782"/>
                  </a:moveTo>
                  <a:lnTo>
                    <a:pt x="15875" y="4014597"/>
                  </a:lnTo>
                  <a:lnTo>
                    <a:pt x="7874" y="4014597"/>
                  </a:lnTo>
                  <a:lnTo>
                    <a:pt x="15748" y="4014597"/>
                  </a:lnTo>
                  <a:cubicBezTo>
                    <a:pt x="15748" y="4094607"/>
                    <a:pt x="80772" y="4159504"/>
                    <a:pt x="161036" y="4159504"/>
                  </a:cubicBezTo>
                  <a:lnTo>
                    <a:pt x="10591165" y="4159504"/>
                  </a:lnTo>
                  <a:cubicBezTo>
                    <a:pt x="10671429" y="4159504"/>
                    <a:pt x="10736453" y="4094607"/>
                    <a:pt x="10736453" y="4014597"/>
                  </a:cubicBezTo>
                  <a:lnTo>
                    <a:pt x="10736453" y="160782"/>
                  </a:lnTo>
                  <a:cubicBezTo>
                    <a:pt x="10736453" y="80772"/>
                    <a:pt x="10671429" y="15875"/>
                    <a:pt x="10591165" y="15875"/>
                  </a:cubicBezTo>
                  <a:lnTo>
                    <a:pt x="161163" y="15875"/>
                  </a:lnTo>
                  <a:lnTo>
                    <a:pt x="161163" y="7874"/>
                  </a:lnTo>
                  <a:lnTo>
                    <a:pt x="161163" y="15875"/>
                  </a:lnTo>
                  <a:cubicBezTo>
                    <a:pt x="80899" y="15875"/>
                    <a:pt x="15875" y="80772"/>
                    <a:pt x="15875" y="160782"/>
                  </a:cubicBezTo>
                  <a:close/>
                </a:path>
              </a:pathLst>
            </a:custGeom>
            <a:solidFill>
              <a:srgbClr val="B4E3D4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9" name="Group 59"/>
          <p:cNvGrpSpPr/>
          <p:nvPr/>
        </p:nvGrpSpPr>
        <p:grpSpPr>
          <a:xfrm>
            <a:off x="9521604" y="6420861"/>
            <a:ext cx="738296" cy="738296"/>
            <a:chOff x="0" y="0"/>
            <a:chExt cx="1091605" cy="1091605"/>
          </a:xfrm>
        </p:grpSpPr>
        <p:sp>
          <p:nvSpPr>
            <p:cNvPr id="60" name="Freeform 60"/>
            <p:cNvSpPr/>
            <p:nvPr/>
          </p:nvSpPr>
          <p:spPr>
            <a:xfrm>
              <a:off x="0" y="0"/>
              <a:ext cx="1091565" cy="1091565"/>
            </a:xfrm>
            <a:custGeom>
              <a:avLst/>
              <a:gdLst/>
              <a:ahLst/>
              <a:cxnLst/>
              <a:rect l="l" t="t" r="r" b="b"/>
              <a:pathLst>
                <a:path w="1091565" h="1091565">
                  <a:moveTo>
                    <a:pt x="0" y="545846"/>
                  </a:moveTo>
                  <a:cubicBezTo>
                    <a:pt x="0" y="244348"/>
                    <a:pt x="244348" y="0"/>
                    <a:pt x="545846" y="0"/>
                  </a:cubicBezTo>
                  <a:cubicBezTo>
                    <a:pt x="847344" y="0"/>
                    <a:pt x="1091565" y="244348"/>
                    <a:pt x="1091565" y="545846"/>
                  </a:cubicBezTo>
                  <a:cubicBezTo>
                    <a:pt x="1091565" y="847344"/>
                    <a:pt x="847217" y="1091565"/>
                    <a:pt x="545846" y="1091565"/>
                  </a:cubicBezTo>
                  <a:cubicBezTo>
                    <a:pt x="244475" y="1091565"/>
                    <a:pt x="0" y="847217"/>
                    <a:pt x="0" y="545846"/>
                  </a:cubicBezTo>
                  <a:close/>
                </a:path>
              </a:pathLst>
            </a:custGeom>
            <a:solidFill>
              <a:srgbClr val="047954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1" name="Group 61"/>
          <p:cNvGrpSpPr>
            <a:grpSpLocks noChangeAspect="1"/>
          </p:cNvGrpSpPr>
          <p:nvPr/>
        </p:nvGrpSpPr>
        <p:grpSpPr>
          <a:xfrm>
            <a:off x="9724665" y="6623789"/>
            <a:ext cx="332173" cy="332173"/>
            <a:chOff x="0" y="0"/>
            <a:chExt cx="491133" cy="491133"/>
          </a:xfrm>
        </p:grpSpPr>
        <p:sp>
          <p:nvSpPr>
            <p:cNvPr id="62" name="Freeform 62" descr="preencoded.png"/>
            <p:cNvSpPr/>
            <p:nvPr/>
          </p:nvSpPr>
          <p:spPr>
            <a:xfrm>
              <a:off x="0" y="0"/>
              <a:ext cx="491109" cy="491109"/>
            </a:xfrm>
            <a:custGeom>
              <a:avLst/>
              <a:gdLst/>
              <a:ahLst/>
              <a:cxnLst/>
              <a:rect l="l" t="t" r="r" b="b"/>
              <a:pathLst>
                <a:path w="491109" h="491109">
                  <a:moveTo>
                    <a:pt x="0" y="0"/>
                  </a:moveTo>
                  <a:lnTo>
                    <a:pt x="491109" y="0"/>
                  </a:lnTo>
                  <a:lnTo>
                    <a:pt x="491109" y="491109"/>
                  </a:lnTo>
                  <a:lnTo>
                    <a:pt x="0" y="4911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 r="-4" b="-4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3" name="TextBox 63"/>
          <p:cNvSpPr txBox="1"/>
          <p:nvPr/>
        </p:nvSpPr>
        <p:spPr>
          <a:xfrm>
            <a:off x="9521604" y="7338492"/>
            <a:ext cx="2753586" cy="4188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84"/>
              </a:lnSpc>
            </a:pPr>
            <a:r>
              <a:rPr lang="en-US" sz="2367" b="1">
                <a:solidFill>
                  <a:srgbClr val="272525"/>
                </a:solidFill>
                <a:latin typeface="Museo Moderno Bold"/>
                <a:ea typeface="Museo Moderno Bold"/>
                <a:cs typeface="Museo Moderno Bold"/>
                <a:sym typeface="Museo Moderno Bold"/>
              </a:rPr>
              <a:t>Recommendations</a:t>
            </a:r>
          </a:p>
        </p:txBody>
      </p:sp>
      <p:sp>
        <p:nvSpPr>
          <p:cNvPr id="64" name="TextBox 64"/>
          <p:cNvSpPr txBox="1"/>
          <p:nvPr/>
        </p:nvSpPr>
        <p:spPr>
          <a:xfrm>
            <a:off x="9521604" y="7794439"/>
            <a:ext cx="6752302" cy="890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1916">
                <a:solidFill>
                  <a:srgbClr val="272525"/>
                </a:solidFill>
                <a:latin typeface="Museo Moderno"/>
                <a:ea typeface="Museo Moderno"/>
                <a:cs typeface="Museo Moderno"/>
                <a:sym typeface="Museo Moderno"/>
              </a:rPr>
              <a:t>Provide </a:t>
            </a:r>
            <a:r>
              <a:rPr lang="en-US" sz="1916" b="1">
                <a:solidFill>
                  <a:srgbClr val="272525"/>
                </a:solidFill>
                <a:latin typeface="Museo Moderno Bold"/>
                <a:ea typeface="Museo Moderno Bold"/>
                <a:cs typeface="Museo Moderno Bold"/>
                <a:sym typeface="Museo Moderno Bold"/>
              </a:rPr>
              <a:t>data-driven recommendations</a:t>
            </a:r>
            <a:r>
              <a:rPr lang="en-US" sz="1916">
                <a:solidFill>
                  <a:srgbClr val="272525"/>
                </a:solidFill>
                <a:latin typeface="Museo Moderno"/>
                <a:ea typeface="Museo Moderno"/>
                <a:cs typeface="Museo Moderno"/>
                <a:sym typeface="Museo Moderno"/>
              </a:rPr>
              <a:t> for fares, services, and marketing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r="-17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6067268" y="495320"/>
            <a:ext cx="1926864" cy="956639"/>
            <a:chOff x="0" y="0"/>
            <a:chExt cx="2569152" cy="127551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569210" cy="1275461"/>
            </a:xfrm>
            <a:custGeom>
              <a:avLst/>
              <a:gdLst/>
              <a:ahLst/>
              <a:cxnLst/>
              <a:rect l="l" t="t" r="r" b="b"/>
              <a:pathLst>
                <a:path w="2569210" h="1275461">
                  <a:moveTo>
                    <a:pt x="0" y="0"/>
                  </a:moveTo>
                  <a:lnTo>
                    <a:pt x="2569210" y="0"/>
                  </a:lnTo>
                  <a:lnTo>
                    <a:pt x="2569210" y="1275461"/>
                  </a:lnTo>
                  <a:lnTo>
                    <a:pt x="0" y="12754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2" b="-4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257300" y="9508378"/>
            <a:ext cx="4114800" cy="573834"/>
            <a:chOff x="0" y="0"/>
            <a:chExt cx="5486400" cy="76511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486400" cy="765175"/>
            </a:xfrm>
            <a:custGeom>
              <a:avLst/>
              <a:gdLst/>
              <a:ahLst/>
              <a:cxnLst/>
              <a:rect l="l" t="t" r="r" b="b"/>
              <a:pathLst>
                <a:path w="5486400" h="765175">
                  <a:moveTo>
                    <a:pt x="0" y="0"/>
                  </a:moveTo>
                  <a:lnTo>
                    <a:pt x="5486400" y="0"/>
                  </a:lnTo>
                  <a:lnTo>
                    <a:pt x="5486400" y="765175"/>
                  </a:lnTo>
                  <a:lnTo>
                    <a:pt x="0" y="765175"/>
                  </a:lnTo>
                  <a:close/>
                </a:path>
              </a:pathLst>
            </a:custGeom>
            <a:solidFill>
              <a:srgbClr val="1869A6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39976" y="0"/>
            <a:ext cx="2234648" cy="2079956"/>
            <a:chOff x="0" y="0"/>
            <a:chExt cx="2979530" cy="277327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979547" cy="2773299"/>
            </a:xfrm>
            <a:custGeom>
              <a:avLst/>
              <a:gdLst/>
              <a:ahLst/>
              <a:cxnLst/>
              <a:rect l="l" t="t" r="r" b="b"/>
              <a:pathLst>
                <a:path w="2979547" h="2773299">
                  <a:moveTo>
                    <a:pt x="0" y="0"/>
                  </a:moveTo>
                  <a:lnTo>
                    <a:pt x="2979547" y="0"/>
                  </a:lnTo>
                  <a:lnTo>
                    <a:pt x="2979547" y="2773299"/>
                  </a:lnTo>
                  <a:lnTo>
                    <a:pt x="0" y="27732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b="-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6461284" y="9516022"/>
            <a:ext cx="699135" cy="647885"/>
            <a:chOff x="0" y="0"/>
            <a:chExt cx="932180" cy="863846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932180" cy="863854"/>
            </a:xfrm>
            <a:custGeom>
              <a:avLst/>
              <a:gdLst/>
              <a:ahLst/>
              <a:cxnLst/>
              <a:rect l="l" t="t" r="r" b="b"/>
              <a:pathLst>
                <a:path w="932180" h="863854">
                  <a:moveTo>
                    <a:pt x="0" y="0"/>
                  </a:moveTo>
                  <a:lnTo>
                    <a:pt x="932180" y="0"/>
                  </a:lnTo>
                  <a:lnTo>
                    <a:pt x="932180" y="863854"/>
                  </a:lnTo>
                  <a:lnTo>
                    <a:pt x="0" y="863854"/>
                  </a:lnTo>
                  <a:close/>
                </a:path>
              </a:pathLst>
            </a:custGeom>
            <a:solidFill>
              <a:srgbClr val="1869A6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2" name="Freeform 12"/>
          <p:cNvSpPr/>
          <p:nvPr/>
        </p:nvSpPr>
        <p:spPr>
          <a:xfrm>
            <a:off x="13800644" y="9535277"/>
            <a:ext cx="2345312" cy="609375"/>
          </a:xfrm>
          <a:custGeom>
            <a:avLst/>
            <a:gdLst/>
            <a:ahLst/>
            <a:cxnLst/>
            <a:rect l="l" t="t" r="r" b="b"/>
            <a:pathLst>
              <a:path w="2345312" h="609375">
                <a:moveTo>
                  <a:pt x="0" y="0"/>
                </a:moveTo>
                <a:lnTo>
                  <a:pt x="2345312" y="0"/>
                </a:lnTo>
                <a:lnTo>
                  <a:pt x="2345312" y="609375"/>
                </a:lnTo>
                <a:lnTo>
                  <a:pt x="0" y="60937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3" name="Group 13"/>
          <p:cNvGrpSpPr/>
          <p:nvPr/>
        </p:nvGrpSpPr>
        <p:grpSpPr>
          <a:xfrm>
            <a:off x="1257300" y="9534525"/>
            <a:ext cx="4114800" cy="547688"/>
            <a:chOff x="0" y="0"/>
            <a:chExt cx="5486400" cy="73025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5486400" cy="730250"/>
            </a:xfrm>
            <a:custGeom>
              <a:avLst/>
              <a:gdLst/>
              <a:ahLst/>
              <a:cxnLst/>
              <a:rect l="l" t="t" r="r" b="b"/>
              <a:pathLst>
                <a:path w="5486400" h="730250">
                  <a:moveTo>
                    <a:pt x="0" y="0"/>
                  </a:moveTo>
                  <a:lnTo>
                    <a:pt x="5486400" y="0"/>
                  </a:lnTo>
                  <a:lnTo>
                    <a:pt x="54864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5486400" cy="76835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879"/>
                </a:lnSpc>
              </a:pPr>
              <a:r>
                <a:rPr lang="en-US" sz="2400">
                  <a:solidFill>
                    <a:srgbClr val="FFFFFF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11/29/25</a:t>
              </a:r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3706746" y="866775"/>
            <a:ext cx="11609454" cy="10123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324"/>
              </a:lnSpc>
            </a:pPr>
            <a:r>
              <a:rPr lang="en-US" sz="5562" b="1" dirty="0">
                <a:solidFill>
                  <a:srgbClr val="000000"/>
                </a:solidFill>
                <a:latin typeface="Museo Moderno Bold"/>
                <a:ea typeface="Museo Moderno Bold"/>
                <a:cs typeface="Museo Moderno Bold"/>
                <a:sym typeface="Museo Moderno Bold"/>
              </a:rPr>
              <a:t>Business Impact and Motivation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821901" y="3121967"/>
            <a:ext cx="2968943" cy="1104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774"/>
              </a:lnSpc>
            </a:pPr>
            <a:r>
              <a:rPr lang="en-US" sz="7312" b="1">
                <a:solidFill>
                  <a:srgbClr val="272525"/>
                </a:solidFill>
                <a:latin typeface="Museo Moderno Bold"/>
                <a:ea typeface="Museo Moderno Bold"/>
                <a:cs typeface="Museo Moderno Bold"/>
                <a:sym typeface="Museo Moderno Bold"/>
              </a:rPr>
              <a:t>7.90M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7850237" y="4335512"/>
            <a:ext cx="2912269" cy="1543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25"/>
              </a:lnSpc>
            </a:pPr>
            <a:r>
              <a:rPr lang="en-US" sz="2750" b="1">
                <a:solidFill>
                  <a:srgbClr val="272525"/>
                </a:solidFill>
                <a:latin typeface="Museo Moderno Bold"/>
                <a:ea typeface="Museo Moderno Bold"/>
                <a:cs typeface="Museo Moderno Bold"/>
                <a:sym typeface="Museo Moderno Bold"/>
              </a:rPr>
              <a:t>Average Daily Ridership Pre-COVID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7850237" y="5758160"/>
            <a:ext cx="2912269" cy="476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74"/>
              </a:lnSpc>
            </a:pPr>
            <a:r>
              <a:rPr lang="en-US" sz="2187">
                <a:solidFill>
                  <a:srgbClr val="272525"/>
                </a:solidFill>
                <a:latin typeface="Museo Moderno"/>
                <a:ea typeface="Museo Moderno"/>
                <a:cs typeface="Museo Moderno"/>
                <a:sym typeface="Museo Moderno"/>
              </a:rPr>
              <a:t>2019 Baseline Level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1078290" y="3121967"/>
            <a:ext cx="2989421" cy="1104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774"/>
              </a:lnSpc>
            </a:pPr>
            <a:r>
              <a:rPr lang="en-US" sz="7312" b="1">
                <a:solidFill>
                  <a:srgbClr val="272525"/>
                </a:solidFill>
                <a:latin typeface="Museo Moderno Bold"/>
                <a:ea typeface="Museo Moderno Bold"/>
                <a:cs typeface="Museo Moderno Bold"/>
                <a:sym typeface="Museo Moderno Bold"/>
              </a:rPr>
              <a:t>4.65M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1116866" y="4335512"/>
            <a:ext cx="2912269" cy="1543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25"/>
              </a:lnSpc>
            </a:pPr>
            <a:r>
              <a:rPr lang="en-US" sz="2750" b="1">
                <a:solidFill>
                  <a:srgbClr val="272525"/>
                </a:solidFill>
                <a:latin typeface="Museo Moderno Bold"/>
                <a:ea typeface="Museo Moderno Bold"/>
                <a:cs typeface="Museo Moderno Bold"/>
                <a:sym typeface="Museo Moderno Bold"/>
              </a:rPr>
              <a:t>Average Daily Ridership Post-COVID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0947321" y="5758160"/>
            <a:ext cx="3251359" cy="476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74"/>
              </a:lnSpc>
            </a:pPr>
            <a:r>
              <a:rPr lang="en-US" sz="2187">
                <a:solidFill>
                  <a:srgbClr val="272525"/>
                </a:solidFill>
                <a:latin typeface="Museo Moderno"/>
                <a:ea typeface="Museo Moderno"/>
                <a:cs typeface="Museo Moderno"/>
                <a:sym typeface="Museo Moderno"/>
              </a:rPr>
              <a:t>Current Transit Situation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4882604" y="3121967"/>
            <a:ext cx="2129643" cy="11285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774"/>
              </a:lnSpc>
            </a:pPr>
            <a:r>
              <a:rPr lang="en-US" sz="7312" b="1" dirty="0">
                <a:solidFill>
                  <a:srgbClr val="272525"/>
                </a:solidFill>
                <a:latin typeface="Museo Moderno Bold"/>
                <a:ea typeface="Museo Moderno Bold"/>
                <a:cs typeface="Museo Moderno Bold"/>
                <a:sym typeface="Museo Moderno Bold"/>
              </a:rPr>
              <a:t>41%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4613641" y="4335512"/>
            <a:ext cx="2451973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25"/>
              </a:lnSpc>
            </a:pPr>
            <a:r>
              <a:rPr lang="en-US" sz="2750" b="1">
                <a:solidFill>
                  <a:srgbClr val="272525"/>
                </a:solidFill>
                <a:latin typeface="Museo Moderno Bold"/>
                <a:ea typeface="Museo Moderno Bold"/>
                <a:cs typeface="Museo Moderno Bold"/>
                <a:sym typeface="Museo Moderno Bold"/>
              </a:rPr>
              <a:t>Ridership Loss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4383494" y="4872335"/>
            <a:ext cx="2912269" cy="1009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74"/>
              </a:lnSpc>
            </a:pPr>
            <a:r>
              <a:rPr lang="en-US" sz="2187">
                <a:solidFill>
                  <a:srgbClr val="272525"/>
                </a:solidFill>
                <a:latin typeface="Museo Moderno"/>
                <a:ea typeface="Museo Moderno"/>
                <a:cs typeface="Museo Moderno"/>
                <a:sym typeface="Museo Moderno"/>
              </a:rPr>
              <a:t>Significant Decrease in Usage</a:t>
            </a:r>
          </a:p>
        </p:txBody>
      </p:sp>
      <p:grpSp>
        <p:nvGrpSpPr>
          <p:cNvPr id="26" name="Group 26"/>
          <p:cNvGrpSpPr/>
          <p:nvPr/>
        </p:nvGrpSpPr>
        <p:grpSpPr>
          <a:xfrm>
            <a:off x="7850238" y="6925107"/>
            <a:ext cx="9310181" cy="2333193"/>
            <a:chOff x="0" y="0"/>
            <a:chExt cx="12594035" cy="3156148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2593955" cy="3156077"/>
            </a:xfrm>
            <a:custGeom>
              <a:avLst/>
              <a:gdLst/>
              <a:ahLst/>
              <a:cxnLst/>
              <a:rect l="l" t="t" r="r" b="b"/>
              <a:pathLst>
                <a:path w="12593955" h="3156077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12435205" y="0"/>
                  </a:lnTo>
                  <a:cubicBezTo>
                    <a:pt x="12522962" y="0"/>
                    <a:pt x="12593955" y="71120"/>
                    <a:pt x="12593955" y="158750"/>
                  </a:cubicBezTo>
                  <a:lnTo>
                    <a:pt x="12593955" y="2997327"/>
                  </a:lnTo>
                  <a:cubicBezTo>
                    <a:pt x="12593955" y="3085084"/>
                    <a:pt x="12522836" y="3156077"/>
                    <a:pt x="12435205" y="3156077"/>
                  </a:cubicBezTo>
                  <a:lnTo>
                    <a:pt x="158750" y="3156077"/>
                  </a:lnTo>
                  <a:cubicBezTo>
                    <a:pt x="70993" y="3156077"/>
                    <a:pt x="0" y="3084957"/>
                    <a:pt x="0" y="2997327"/>
                  </a:cubicBezTo>
                  <a:close/>
                </a:path>
              </a:pathLst>
            </a:custGeom>
            <a:solidFill>
              <a:srgbClr val="B5FDE6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8" name="Group 28"/>
          <p:cNvGrpSpPr>
            <a:grpSpLocks noChangeAspect="1"/>
          </p:cNvGrpSpPr>
          <p:nvPr/>
        </p:nvGrpSpPr>
        <p:grpSpPr>
          <a:xfrm>
            <a:off x="8133755" y="7345696"/>
            <a:ext cx="354360" cy="283518"/>
            <a:chOff x="0" y="0"/>
            <a:chExt cx="472480" cy="378023"/>
          </a:xfrm>
        </p:grpSpPr>
        <p:sp>
          <p:nvSpPr>
            <p:cNvPr id="29" name="Freeform 29" descr="preencoded.png"/>
            <p:cNvSpPr/>
            <p:nvPr/>
          </p:nvSpPr>
          <p:spPr>
            <a:xfrm>
              <a:off x="0" y="0"/>
              <a:ext cx="472440" cy="378079"/>
            </a:xfrm>
            <a:custGeom>
              <a:avLst/>
              <a:gdLst/>
              <a:ahLst/>
              <a:cxnLst/>
              <a:rect l="l" t="t" r="r" b="b"/>
              <a:pathLst>
                <a:path w="472440" h="378079">
                  <a:moveTo>
                    <a:pt x="0" y="0"/>
                  </a:moveTo>
                  <a:lnTo>
                    <a:pt x="472440" y="0"/>
                  </a:lnTo>
                  <a:lnTo>
                    <a:pt x="472440" y="378079"/>
                  </a:lnTo>
                  <a:lnTo>
                    <a:pt x="0" y="3780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r="-8" b="-1325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8771633" y="7127067"/>
            <a:ext cx="8240614" cy="476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74"/>
              </a:lnSpc>
            </a:pPr>
            <a:r>
              <a:rPr lang="en-US" sz="2187" b="1">
                <a:solidFill>
                  <a:srgbClr val="000000"/>
                </a:solidFill>
                <a:latin typeface="Museo Moderno Bold"/>
                <a:ea typeface="Museo Moderno Bold"/>
                <a:cs typeface="Museo Moderno Bold"/>
                <a:sym typeface="Museo Moderno Bold"/>
              </a:rPr>
              <a:t>Estimated Financial Impact: $21.81 Billion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8771633" y="7835787"/>
            <a:ext cx="8240614" cy="1009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74"/>
              </a:lnSpc>
            </a:pPr>
            <a:r>
              <a:rPr lang="en-US" sz="2187">
                <a:solidFill>
                  <a:srgbClr val="000000"/>
                </a:solidFill>
                <a:latin typeface="Museo Moderno"/>
                <a:ea typeface="Museo Moderno"/>
                <a:cs typeface="Museo Moderno"/>
                <a:sym typeface="Museo Moderno"/>
              </a:rPr>
              <a:t>These changes directly affect MTA's ability to fund operations, maintenance, and future investments.</a:t>
            </a:r>
          </a:p>
        </p:txBody>
      </p:sp>
      <p:grpSp>
        <p:nvGrpSpPr>
          <p:cNvPr id="32" name="Group 32"/>
          <p:cNvGrpSpPr>
            <a:grpSpLocks noChangeAspect="1"/>
          </p:cNvGrpSpPr>
          <p:nvPr/>
        </p:nvGrpSpPr>
        <p:grpSpPr>
          <a:xfrm>
            <a:off x="714118" y="3377660"/>
            <a:ext cx="5985257" cy="4833014"/>
            <a:chOff x="0" y="0"/>
            <a:chExt cx="7980342" cy="6444018"/>
          </a:xfrm>
        </p:grpSpPr>
        <p:sp>
          <p:nvSpPr>
            <p:cNvPr id="33" name="Freeform 33" descr="preencoded.png"/>
            <p:cNvSpPr/>
            <p:nvPr/>
          </p:nvSpPr>
          <p:spPr>
            <a:xfrm>
              <a:off x="0" y="0"/>
              <a:ext cx="7980299" cy="6443980"/>
            </a:xfrm>
            <a:custGeom>
              <a:avLst/>
              <a:gdLst/>
              <a:ahLst/>
              <a:cxnLst/>
              <a:rect l="l" t="t" r="r" b="b"/>
              <a:pathLst>
                <a:path w="7980299" h="6443980">
                  <a:moveTo>
                    <a:pt x="0" y="0"/>
                  </a:moveTo>
                  <a:lnTo>
                    <a:pt x="7980299" y="0"/>
                  </a:lnTo>
                  <a:lnTo>
                    <a:pt x="7980299" y="6443980"/>
                  </a:lnTo>
                  <a:lnTo>
                    <a:pt x="0" y="64439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t="-42880" b="-42880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12915900" y="9534525"/>
            <a:ext cx="4114800" cy="547688"/>
            <a:chOff x="0" y="0"/>
            <a:chExt cx="5486400" cy="730250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5486400" cy="730250"/>
            </a:xfrm>
            <a:custGeom>
              <a:avLst/>
              <a:gdLst/>
              <a:ahLst/>
              <a:cxnLst/>
              <a:rect l="l" t="t" r="r" b="b"/>
              <a:pathLst>
                <a:path w="5486400" h="730250">
                  <a:moveTo>
                    <a:pt x="0" y="0"/>
                  </a:moveTo>
                  <a:lnTo>
                    <a:pt x="5486400" y="0"/>
                  </a:lnTo>
                  <a:lnTo>
                    <a:pt x="54864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TextBox 36"/>
            <p:cNvSpPr txBox="1"/>
            <p:nvPr/>
          </p:nvSpPr>
          <p:spPr>
            <a:xfrm>
              <a:off x="0" y="-38100"/>
              <a:ext cx="5486400" cy="76835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2160"/>
                </a:lnSpc>
              </a:pPr>
              <a:r>
                <a:rPr lang="en-US" sz="1800">
                  <a:solidFill>
                    <a:srgbClr val="FFFFFF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6   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r="-17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6067268" y="495320"/>
            <a:ext cx="1926864" cy="956639"/>
            <a:chOff x="0" y="0"/>
            <a:chExt cx="2569152" cy="127551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569210" cy="1275461"/>
            </a:xfrm>
            <a:custGeom>
              <a:avLst/>
              <a:gdLst/>
              <a:ahLst/>
              <a:cxnLst/>
              <a:rect l="l" t="t" r="r" b="b"/>
              <a:pathLst>
                <a:path w="2569210" h="1275461">
                  <a:moveTo>
                    <a:pt x="0" y="0"/>
                  </a:moveTo>
                  <a:lnTo>
                    <a:pt x="2569210" y="0"/>
                  </a:lnTo>
                  <a:lnTo>
                    <a:pt x="2569210" y="1275461"/>
                  </a:lnTo>
                  <a:lnTo>
                    <a:pt x="0" y="12754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2" b="-4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257300" y="9508378"/>
            <a:ext cx="4114800" cy="573834"/>
            <a:chOff x="0" y="0"/>
            <a:chExt cx="5486400" cy="76511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486400" cy="765175"/>
            </a:xfrm>
            <a:custGeom>
              <a:avLst/>
              <a:gdLst/>
              <a:ahLst/>
              <a:cxnLst/>
              <a:rect l="l" t="t" r="r" b="b"/>
              <a:pathLst>
                <a:path w="5486400" h="765175">
                  <a:moveTo>
                    <a:pt x="0" y="0"/>
                  </a:moveTo>
                  <a:lnTo>
                    <a:pt x="5486400" y="0"/>
                  </a:lnTo>
                  <a:lnTo>
                    <a:pt x="5486400" y="765175"/>
                  </a:lnTo>
                  <a:lnTo>
                    <a:pt x="0" y="765175"/>
                  </a:lnTo>
                  <a:close/>
                </a:path>
              </a:pathLst>
            </a:custGeom>
            <a:solidFill>
              <a:srgbClr val="1869A6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39976" y="0"/>
            <a:ext cx="2234648" cy="2079956"/>
            <a:chOff x="0" y="0"/>
            <a:chExt cx="2979530" cy="277327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979547" cy="2773299"/>
            </a:xfrm>
            <a:custGeom>
              <a:avLst/>
              <a:gdLst/>
              <a:ahLst/>
              <a:cxnLst/>
              <a:rect l="l" t="t" r="r" b="b"/>
              <a:pathLst>
                <a:path w="2979547" h="2773299">
                  <a:moveTo>
                    <a:pt x="0" y="0"/>
                  </a:moveTo>
                  <a:lnTo>
                    <a:pt x="2979547" y="0"/>
                  </a:lnTo>
                  <a:lnTo>
                    <a:pt x="2979547" y="2773299"/>
                  </a:lnTo>
                  <a:lnTo>
                    <a:pt x="0" y="27732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b="-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6461284" y="9516022"/>
            <a:ext cx="699135" cy="647885"/>
            <a:chOff x="0" y="0"/>
            <a:chExt cx="932180" cy="863846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932180" cy="863854"/>
            </a:xfrm>
            <a:custGeom>
              <a:avLst/>
              <a:gdLst/>
              <a:ahLst/>
              <a:cxnLst/>
              <a:rect l="l" t="t" r="r" b="b"/>
              <a:pathLst>
                <a:path w="932180" h="863854">
                  <a:moveTo>
                    <a:pt x="0" y="0"/>
                  </a:moveTo>
                  <a:lnTo>
                    <a:pt x="932180" y="0"/>
                  </a:lnTo>
                  <a:lnTo>
                    <a:pt x="932180" y="863854"/>
                  </a:lnTo>
                  <a:lnTo>
                    <a:pt x="0" y="863854"/>
                  </a:lnTo>
                  <a:close/>
                </a:path>
              </a:pathLst>
            </a:custGeom>
            <a:solidFill>
              <a:srgbClr val="1869A6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2" name="Freeform 12"/>
          <p:cNvSpPr/>
          <p:nvPr/>
        </p:nvSpPr>
        <p:spPr>
          <a:xfrm>
            <a:off x="13800644" y="9535277"/>
            <a:ext cx="2345312" cy="609375"/>
          </a:xfrm>
          <a:custGeom>
            <a:avLst/>
            <a:gdLst/>
            <a:ahLst/>
            <a:cxnLst/>
            <a:rect l="l" t="t" r="r" b="b"/>
            <a:pathLst>
              <a:path w="2345312" h="609375">
                <a:moveTo>
                  <a:pt x="0" y="0"/>
                </a:moveTo>
                <a:lnTo>
                  <a:pt x="2345312" y="0"/>
                </a:lnTo>
                <a:lnTo>
                  <a:pt x="2345312" y="609375"/>
                </a:lnTo>
                <a:lnTo>
                  <a:pt x="0" y="60937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3" name="Group 13"/>
          <p:cNvGrpSpPr/>
          <p:nvPr/>
        </p:nvGrpSpPr>
        <p:grpSpPr>
          <a:xfrm>
            <a:off x="1257300" y="9534525"/>
            <a:ext cx="4114800" cy="547688"/>
            <a:chOff x="0" y="0"/>
            <a:chExt cx="5486400" cy="73025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5486400" cy="730250"/>
            </a:xfrm>
            <a:custGeom>
              <a:avLst/>
              <a:gdLst/>
              <a:ahLst/>
              <a:cxnLst/>
              <a:rect l="l" t="t" r="r" b="b"/>
              <a:pathLst>
                <a:path w="5486400" h="730250">
                  <a:moveTo>
                    <a:pt x="0" y="0"/>
                  </a:moveTo>
                  <a:lnTo>
                    <a:pt x="5486400" y="0"/>
                  </a:lnTo>
                  <a:lnTo>
                    <a:pt x="54864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5486400" cy="76835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879"/>
                </a:lnSpc>
              </a:pPr>
              <a:r>
                <a:rPr lang="en-US" sz="2400">
                  <a:solidFill>
                    <a:srgbClr val="FFFFFF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11/29/25</a:t>
              </a:r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4056610" y="845194"/>
            <a:ext cx="10497590" cy="10123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324"/>
              </a:lnSpc>
            </a:pPr>
            <a:r>
              <a:rPr lang="en-US" sz="5562" b="1" dirty="0">
                <a:solidFill>
                  <a:srgbClr val="000000"/>
                </a:solidFill>
                <a:latin typeface="Museo Moderno Bold"/>
                <a:ea typeface="Museo Moderno Bold"/>
                <a:cs typeface="Museo Moderno Bold"/>
                <a:sym typeface="Museo Moderno Bold"/>
              </a:rPr>
              <a:t>Data Structure and Key Fields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34652" y="2426345"/>
            <a:ext cx="2851547" cy="5987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949"/>
              </a:lnSpc>
            </a:pPr>
            <a:r>
              <a:rPr lang="en-US" sz="3312" b="1" dirty="0">
                <a:solidFill>
                  <a:srgbClr val="000000"/>
                </a:solidFill>
                <a:latin typeface="Museo Moderno Bold"/>
                <a:ea typeface="Museo Moderno Bold"/>
                <a:cs typeface="Museo Moderno Bold"/>
                <a:sym typeface="Museo Moderno Bold"/>
              </a:rPr>
              <a:t>Key Columns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1028700" y="3366194"/>
            <a:ext cx="7817792" cy="4908351"/>
            <a:chOff x="0" y="0"/>
            <a:chExt cx="10423723" cy="6544468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0423779" cy="6544564"/>
            </a:xfrm>
            <a:custGeom>
              <a:avLst/>
              <a:gdLst/>
              <a:ahLst/>
              <a:cxnLst/>
              <a:rect l="l" t="t" r="r" b="b"/>
              <a:pathLst>
                <a:path w="10423779" h="6544564">
                  <a:moveTo>
                    <a:pt x="0" y="166751"/>
                  </a:moveTo>
                  <a:cubicBezTo>
                    <a:pt x="0" y="74676"/>
                    <a:pt x="74676" y="0"/>
                    <a:pt x="166878" y="0"/>
                  </a:cubicBezTo>
                  <a:lnTo>
                    <a:pt x="10256901" y="0"/>
                  </a:lnTo>
                  <a:lnTo>
                    <a:pt x="10256901" y="7874"/>
                  </a:lnTo>
                  <a:lnTo>
                    <a:pt x="10256901" y="0"/>
                  </a:lnTo>
                  <a:cubicBezTo>
                    <a:pt x="10349103" y="0"/>
                    <a:pt x="10423779" y="74676"/>
                    <a:pt x="10423779" y="166751"/>
                  </a:cubicBezTo>
                  <a:lnTo>
                    <a:pt x="10415905" y="166751"/>
                  </a:lnTo>
                  <a:lnTo>
                    <a:pt x="10423779" y="166751"/>
                  </a:lnTo>
                  <a:lnTo>
                    <a:pt x="10423779" y="6377813"/>
                  </a:lnTo>
                  <a:lnTo>
                    <a:pt x="10415905" y="6377813"/>
                  </a:lnTo>
                  <a:lnTo>
                    <a:pt x="10423779" y="6377813"/>
                  </a:lnTo>
                  <a:cubicBezTo>
                    <a:pt x="10423779" y="6469888"/>
                    <a:pt x="10349103" y="6544564"/>
                    <a:pt x="10256901" y="6544564"/>
                  </a:cubicBezTo>
                  <a:lnTo>
                    <a:pt x="10256901" y="6536690"/>
                  </a:lnTo>
                  <a:lnTo>
                    <a:pt x="10256901" y="6544564"/>
                  </a:lnTo>
                  <a:lnTo>
                    <a:pt x="166878" y="6544564"/>
                  </a:lnTo>
                  <a:lnTo>
                    <a:pt x="166878" y="6536690"/>
                  </a:lnTo>
                  <a:lnTo>
                    <a:pt x="166878" y="6544564"/>
                  </a:lnTo>
                  <a:cubicBezTo>
                    <a:pt x="74676" y="6544437"/>
                    <a:pt x="0" y="6469888"/>
                    <a:pt x="0" y="6377813"/>
                  </a:cubicBezTo>
                  <a:lnTo>
                    <a:pt x="0" y="166751"/>
                  </a:lnTo>
                  <a:lnTo>
                    <a:pt x="7874" y="166751"/>
                  </a:lnTo>
                  <a:lnTo>
                    <a:pt x="0" y="166751"/>
                  </a:lnTo>
                  <a:moveTo>
                    <a:pt x="15875" y="166751"/>
                  </a:moveTo>
                  <a:lnTo>
                    <a:pt x="15875" y="6377813"/>
                  </a:lnTo>
                  <a:lnTo>
                    <a:pt x="7874" y="6377813"/>
                  </a:lnTo>
                  <a:lnTo>
                    <a:pt x="15748" y="6377813"/>
                  </a:lnTo>
                  <a:cubicBezTo>
                    <a:pt x="15748" y="6461125"/>
                    <a:pt x="83312" y="6528689"/>
                    <a:pt x="166751" y="6528689"/>
                  </a:cubicBezTo>
                  <a:lnTo>
                    <a:pt x="10256901" y="6528689"/>
                  </a:lnTo>
                  <a:cubicBezTo>
                    <a:pt x="10340340" y="6528689"/>
                    <a:pt x="10407904" y="6461125"/>
                    <a:pt x="10407904" y="6377813"/>
                  </a:cubicBezTo>
                  <a:lnTo>
                    <a:pt x="10407904" y="166751"/>
                  </a:lnTo>
                  <a:cubicBezTo>
                    <a:pt x="10407904" y="83439"/>
                    <a:pt x="10340340" y="15875"/>
                    <a:pt x="10256901" y="15875"/>
                  </a:cubicBezTo>
                  <a:lnTo>
                    <a:pt x="166878" y="15875"/>
                  </a:lnTo>
                  <a:lnTo>
                    <a:pt x="166878" y="7874"/>
                  </a:lnTo>
                  <a:lnTo>
                    <a:pt x="166878" y="15875"/>
                  </a:lnTo>
                  <a:cubicBezTo>
                    <a:pt x="83439" y="15875"/>
                    <a:pt x="15875" y="83439"/>
                    <a:pt x="15875" y="166751"/>
                  </a:cubicBezTo>
                  <a:close/>
                </a:path>
              </a:pathLst>
            </a:custGeom>
            <a:solidFill>
              <a:srgbClr val="000000">
                <a:alpha val="392"/>
              </a:srgbClr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044178" y="3381673"/>
            <a:ext cx="7786836" cy="812899"/>
            <a:chOff x="0" y="0"/>
            <a:chExt cx="10382448" cy="1083865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0382504" cy="1083818"/>
            </a:xfrm>
            <a:custGeom>
              <a:avLst/>
              <a:gdLst/>
              <a:ahLst/>
              <a:cxnLst/>
              <a:rect l="l" t="t" r="r" b="b"/>
              <a:pathLst>
                <a:path w="10382504" h="1083818">
                  <a:moveTo>
                    <a:pt x="0" y="0"/>
                  </a:moveTo>
                  <a:lnTo>
                    <a:pt x="10382504" y="0"/>
                  </a:lnTo>
                  <a:lnTo>
                    <a:pt x="10382504" y="1083818"/>
                  </a:lnTo>
                  <a:lnTo>
                    <a:pt x="0" y="1083818"/>
                  </a:lnTo>
                  <a:close/>
                </a:path>
              </a:pathLst>
            </a:custGeom>
            <a:solidFill>
              <a:srgbClr val="FFFFFF">
                <a:alpha val="0"/>
              </a:srgbClr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1327844" y="3408909"/>
            <a:ext cx="3321546" cy="476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74"/>
              </a:lnSpc>
            </a:pPr>
            <a:r>
              <a:rPr lang="en-US" sz="2187" b="1">
                <a:solidFill>
                  <a:srgbClr val="272525"/>
                </a:solidFill>
                <a:latin typeface="Museo Moderno Bold"/>
                <a:ea typeface="Museo Moderno Bold"/>
                <a:cs typeface="Museo Moderno Bold"/>
                <a:sym typeface="Museo Moderno Bold"/>
              </a:rPr>
              <a:t>Field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5225951" y="3408909"/>
            <a:ext cx="3321546" cy="476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74"/>
              </a:lnSpc>
            </a:pPr>
            <a:r>
              <a:rPr lang="en-US" sz="2187" b="1">
                <a:solidFill>
                  <a:srgbClr val="272525"/>
                </a:solidFill>
                <a:latin typeface="Museo Moderno Bold"/>
                <a:ea typeface="Museo Moderno Bold"/>
                <a:cs typeface="Museo Moderno Bold"/>
                <a:sym typeface="Museo Moderno Bold"/>
              </a:rPr>
              <a:t>Description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1044178" y="4194572"/>
            <a:ext cx="7786836" cy="812899"/>
            <a:chOff x="0" y="0"/>
            <a:chExt cx="10382448" cy="1083865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0382504" cy="1083818"/>
            </a:xfrm>
            <a:custGeom>
              <a:avLst/>
              <a:gdLst/>
              <a:ahLst/>
              <a:cxnLst/>
              <a:rect l="l" t="t" r="r" b="b"/>
              <a:pathLst>
                <a:path w="10382504" h="1083818">
                  <a:moveTo>
                    <a:pt x="0" y="0"/>
                  </a:moveTo>
                  <a:lnTo>
                    <a:pt x="10382504" y="0"/>
                  </a:lnTo>
                  <a:lnTo>
                    <a:pt x="10382504" y="1083818"/>
                  </a:lnTo>
                  <a:lnTo>
                    <a:pt x="0" y="108381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1327844" y="4221808"/>
            <a:ext cx="3321546" cy="476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74"/>
              </a:lnSpc>
            </a:pPr>
            <a:r>
              <a:rPr lang="en-US" sz="2187">
                <a:solidFill>
                  <a:srgbClr val="272525"/>
                </a:solidFill>
                <a:latin typeface="Museo Moderno"/>
                <a:ea typeface="Museo Moderno"/>
                <a:cs typeface="Museo Moderno"/>
                <a:sym typeface="Museo Moderno"/>
              </a:rPr>
              <a:t>Date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5225951" y="4221808"/>
            <a:ext cx="3321546" cy="476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74"/>
              </a:lnSpc>
            </a:pPr>
            <a:r>
              <a:rPr lang="en-US" sz="2187">
                <a:solidFill>
                  <a:srgbClr val="272525"/>
                </a:solidFill>
                <a:latin typeface="Museo Moderno"/>
                <a:ea typeface="Museo Moderno"/>
                <a:cs typeface="Museo Moderno"/>
                <a:sym typeface="Museo Moderno"/>
              </a:rPr>
              <a:t>Daily Date</a:t>
            </a:r>
          </a:p>
        </p:txBody>
      </p:sp>
      <p:grpSp>
        <p:nvGrpSpPr>
          <p:cNvPr id="28" name="Group 28"/>
          <p:cNvGrpSpPr/>
          <p:nvPr/>
        </p:nvGrpSpPr>
        <p:grpSpPr>
          <a:xfrm>
            <a:off x="1044178" y="5007471"/>
            <a:ext cx="7786836" cy="812899"/>
            <a:chOff x="0" y="0"/>
            <a:chExt cx="10382448" cy="1083865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10382504" cy="1083818"/>
            </a:xfrm>
            <a:custGeom>
              <a:avLst/>
              <a:gdLst/>
              <a:ahLst/>
              <a:cxnLst/>
              <a:rect l="l" t="t" r="r" b="b"/>
              <a:pathLst>
                <a:path w="10382504" h="1083818">
                  <a:moveTo>
                    <a:pt x="0" y="0"/>
                  </a:moveTo>
                  <a:lnTo>
                    <a:pt x="10382504" y="0"/>
                  </a:lnTo>
                  <a:lnTo>
                    <a:pt x="10382504" y="1083818"/>
                  </a:lnTo>
                  <a:lnTo>
                    <a:pt x="0" y="1083818"/>
                  </a:lnTo>
                  <a:close/>
                </a:path>
              </a:pathLst>
            </a:custGeom>
            <a:solidFill>
              <a:srgbClr val="FFFFFF">
                <a:alpha val="0"/>
              </a:srgbClr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1327844" y="5034706"/>
            <a:ext cx="3321546" cy="476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74"/>
              </a:lnSpc>
            </a:pPr>
            <a:r>
              <a:rPr lang="en-US" sz="2187">
                <a:solidFill>
                  <a:srgbClr val="272525"/>
                </a:solidFill>
                <a:latin typeface="Museo Moderno"/>
                <a:ea typeface="Museo Moderno"/>
                <a:cs typeface="Museo Moderno"/>
                <a:sym typeface="Museo Moderno"/>
              </a:rPr>
              <a:t>Mode / System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5225951" y="5034706"/>
            <a:ext cx="3321546" cy="476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74"/>
              </a:lnSpc>
            </a:pPr>
            <a:r>
              <a:rPr lang="en-US" sz="2187">
                <a:solidFill>
                  <a:srgbClr val="272525"/>
                </a:solidFill>
                <a:latin typeface="Museo Moderno"/>
                <a:ea typeface="Museo Moderno"/>
                <a:cs typeface="Museo Moderno"/>
                <a:sym typeface="Museo Moderno"/>
              </a:rPr>
              <a:t>Mode of Transport</a:t>
            </a:r>
          </a:p>
        </p:txBody>
      </p:sp>
      <p:grpSp>
        <p:nvGrpSpPr>
          <p:cNvPr id="32" name="Group 32"/>
          <p:cNvGrpSpPr/>
          <p:nvPr/>
        </p:nvGrpSpPr>
        <p:grpSpPr>
          <a:xfrm>
            <a:off x="1044178" y="5820370"/>
            <a:ext cx="7786836" cy="812899"/>
            <a:chOff x="0" y="0"/>
            <a:chExt cx="10382448" cy="1083865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10382504" cy="1083818"/>
            </a:xfrm>
            <a:custGeom>
              <a:avLst/>
              <a:gdLst/>
              <a:ahLst/>
              <a:cxnLst/>
              <a:rect l="l" t="t" r="r" b="b"/>
              <a:pathLst>
                <a:path w="10382504" h="1083818">
                  <a:moveTo>
                    <a:pt x="0" y="0"/>
                  </a:moveTo>
                  <a:lnTo>
                    <a:pt x="10382504" y="0"/>
                  </a:lnTo>
                  <a:lnTo>
                    <a:pt x="10382504" y="1083818"/>
                  </a:lnTo>
                  <a:lnTo>
                    <a:pt x="0" y="108381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4" name="TextBox 34"/>
          <p:cNvSpPr txBox="1"/>
          <p:nvPr/>
        </p:nvSpPr>
        <p:spPr>
          <a:xfrm>
            <a:off x="1327844" y="5847606"/>
            <a:ext cx="3321546" cy="476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74"/>
              </a:lnSpc>
            </a:pPr>
            <a:r>
              <a:rPr lang="en-US" sz="2187">
                <a:solidFill>
                  <a:srgbClr val="272525"/>
                </a:solidFill>
                <a:latin typeface="Museo Moderno"/>
                <a:ea typeface="Museo Moderno"/>
                <a:cs typeface="Museo Moderno"/>
                <a:sym typeface="Museo Moderno"/>
              </a:rPr>
              <a:t>Daily Ridership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5225951" y="5847606"/>
            <a:ext cx="3321546" cy="476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74"/>
              </a:lnSpc>
            </a:pPr>
            <a:r>
              <a:rPr lang="en-US" sz="2187">
                <a:solidFill>
                  <a:srgbClr val="272525"/>
                </a:solidFill>
                <a:latin typeface="Museo Moderno"/>
                <a:ea typeface="Museo Moderno"/>
                <a:cs typeface="Museo Moderno"/>
                <a:sym typeface="Museo Moderno"/>
              </a:rPr>
              <a:t>Daily Ridership</a:t>
            </a:r>
          </a:p>
        </p:txBody>
      </p:sp>
      <p:grpSp>
        <p:nvGrpSpPr>
          <p:cNvPr id="36" name="Group 36"/>
          <p:cNvGrpSpPr/>
          <p:nvPr/>
        </p:nvGrpSpPr>
        <p:grpSpPr>
          <a:xfrm>
            <a:off x="1044178" y="6633270"/>
            <a:ext cx="7786836" cy="812899"/>
            <a:chOff x="0" y="0"/>
            <a:chExt cx="10382448" cy="1083865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10382504" cy="1083818"/>
            </a:xfrm>
            <a:custGeom>
              <a:avLst/>
              <a:gdLst/>
              <a:ahLst/>
              <a:cxnLst/>
              <a:rect l="l" t="t" r="r" b="b"/>
              <a:pathLst>
                <a:path w="10382504" h="1083818">
                  <a:moveTo>
                    <a:pt x="0" y="0"/>
                  </a:moveTo>
                  <a:lnTo>
                    <a:pt x="10382504" y="0"/>
                  </a:lnTo>
                  <a:lnTo>
                    <a:pt x="10382504" y="1083818"/>
                  </a:lnTo>
                  <a:lnTo>
                    <a:pt x="0" y="1083818"/>
                  </a:lnTo>
                  <a:close/>
                </a:path>
              </a:pathLst>
            </a:custGeom>
            <a:solidFill>
              <a:srgbClr val="FFFFFF">
                <a:alpha val="0"/>
              </a:srgbClr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8" name="TextBox 38"/>
          <p:cNvSpPr txBox="1"/>
          <p:nvPr/>
        </p:nvSpPr>
        <p:spPr>
          <a:xfrm>
            <a:off x="1327844" y="6660505"/>
            <a:ext cx="3321546" cy="476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74"/>
              </a:lnSpc>
            </a:pPr>
            <a:r>
              <a:rPr lang="en-US" sz="2187">
                <a:solidFill>
                  <a:srgbClr val="272525"/>
                </a:solidFill>
                <a:latin typeface="Museo Moderno"/>
                <a:ea typeface="Museo Moderno"/>
                <a:cs typeface="Museo Moderno"/>
                <a:sym typeface="Museo Moderno"/>
              </a:rPr>
              <a:t>2019 Baseline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5225951" y="6660505"/>
            <a:ext cx="3321546" cy="476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74"/>
              </a:lnSpc>
            </a:pPr>
            <a:r>
              <a:rPr lang="en-US" sz="2187">
                <a:solidFill>
                  <a:srgbClr val="272525"/>
                </a:solidFill>
                <a:latin typeface="Museo Moderno"/>
                <a:ea typeface="Museo Moderno"/>
                <a:cs typeface="Museo Moderno"/>
                <a:sym typeface="Museo Moderno"/>
              </a:rPr>
              <a:t>2019 Baseline</a:t>
            </a:r>
          </a:p>
        </p:txBody>
      </p:sp>
      <p:grpSp>
        <p:nvGrpSpPr>
          <p:cNvPr id="40" name="Group 40"/>
          <p:cNvGrpSpPr/>
          <p:nvPr/>
        </p:nvGrpSpPr>
        <p:grpSpPr>
          <a:xfrm>
            <a:off x="1044178" y="7446169"/>
            <a:ext cx="7786836" cy="812899"/>
            <a:chOff x="0" y="0"/>
            <a:chExt cx="10382448" cy="1083865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10382504" cy="1083818"/>
            </a:xfrm>
            <a:custGeom>
              <a:avLst/>
              <a:gdLst/>
              <a:ahLst/>
              <a:cxnLst/>
              <a:rect l="l" t="t" r="r" b="b"/>
              <a:pathLst>
                <a:path w="10382504" h="1083818">
                  <a:moveTo>
                    <a:pt x="0" y="0"/>
                  </a:moveTo>
                  <a:lnTo>
                    <a:pt x="10382504" y="0"/>
                  </a:lnTo>
                  <a:lnTo>
                    <a:pt x="10382504" y="1083818"/>
                  </a:lnTo>
                  <a:lnTo>
                    <a:pt x="0" y="108381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2" name="TextBox 42"/>
          <p:cNvSpPr txBox="1"/>
          <p:nvPr/>
        </p:nvSpPr>
        <p:spPr>
          <a:xfrm>
            <a:off x="1327844" y="7473404"/>
            <a:ext cx="3321546" cy="476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74"/>
              </a:lnSpc>
            </a:pPr>
            <a:r>
              <a:rPr lang="en-US" sz="2187">
                <a:solidFill>
                  <a:srgbClr val="272525"/>
                </a:solidFill>
                <a:latin typeface="Museo Moderno"/>
                <a:ea typeface="Museo Moderno"/>
                <a:cs typeface="Museo Moderno"/>
                <a:sym typeface="Museo Moderno"/>
              </a:rPr>
              <a:t>Recovery %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5225951" y="7473404"/>
            <a:ext cx="3321546" cy="476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74"/>
              </a:lnSpc>
            </a:pPr>
            <a:r>
              <a:rPr lang="en-US" sz="2187">
                <a:solidFill>
                  <a:srgbClr val="272525"/>
                </a:solidFill>
                <a:latin typeface="Museo Moderno"/>
                <a:ea typeface="Museo Moderno"/>
                <a:cs typeface="Museo Moderno"/>
                <a:sym typeface="Museo Moderno"/>
              </a:rPr>
              <a:t>Recovery %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9532293" y="3495825"/>
            <a:ext cx="5468898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25"/>
              </a:lnSpc>
            </a:pPr>
            <a:r>
              <a:rPr lang="en-US" sz="2750" b="1">
                <a:solidFill>
                  <a:srgbClr val="000000"/>
                </a:solidFill>
                <a:latin typeface="Museo Moderno Bold"/>
                <a:ea typeface="Museo Moderno Bold"/>
                <a:cs typeface="Museo Moderno Bold"/>
                <a:sym typeface="Museo Moderno Bold"/>
              </a:rPr>
              <a:t>Included Transportation Modes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9532293" y="4221808"/>
            <a:ext cx="7805886" cy="476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9902" lvl="1" indent="-164951" algn="l">
              <a:lnSpc>
                <a:spcPts val="4274"/>
              </a:lnSpc>
              <a:buFont typeface="Arial"/>
              <a:buChar char="•"/>
            </a:pPr>
            <a:r>
              <a:rPr lang="en-US" sz="2187">
                <a:solidFill>
                  <a:srgbClr val="272525"/>
                </a:solidFill>
                <a:latin typeface="Museo Moderno"/>
                <a:ea typeface="Museo Moderno"/>
                <a:cs typeface="Museo Moderno"/>
                <a:sym typeface="Museo Moderno"/>
              </a:rPr>
              <a:t>Subways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9532293" y="4774555"/>
            <a:ext cx="7805886" cy="476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9902" lvl="1" indent="-164951" algn="l">
              <a:lnSpc>
                <a:spcPts val="4274"/>
              </a:lnSpc>
              <a:buFont typeface="Arial"/>
              <a:buChar char="•"/>
            </a:pPr>
            <a:r>
              <a:rPr lang="en-US" sz="2187">
                <a:solidFill>
                  <a:srgbClr val="272525"/>
                </a:solidFill>
                <a:latin typeface="Museo Moderno"/>
                <a:ea typeface="Museo Moderno"/>
                <a:cs typeface="Museo Moderno"/>
                <a:sym typeface="Museo Moderno"/>
              </a:rPr>
              <a:t>Buses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9532293" y="5327303"/>
            <a:ext cx="7805886" cy="476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9902" lvl="1" indent="-164951" algn="l">
              <a:lnSpc>
                <a:spcPts val="4274"/>
              </a:lnSpc>
              <a:buFont typeface="Arial"/>
              <a:buChar char="•"/>
            </a:pPr>
            <a:r>
              <a:rPr lang="en-US" sz="2187">
                <a:solidFill>
                  <a:srgbClr val="272525"/>
                </a:solidFill>
                <a:latin typeface="Museo Moderno"/>
                <a:ea typeface="Museo Moderno"/>
                <a:cs typeface="Museo Moderno"/>
                <a:sym typeface="Museo Moderno"/>
              </a:rPr>
              <a:t>LIRR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9532293" y="5880050"/>
            <a:ext cx="7805886" cy="476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9902" lvl="1" indent="-164951" algn="l">
              <a:lnSpc>
                <a:spcPts val="4274"/>
              </a:lnSpc>
              <a:buFont typeface="Arial"/>
              <a:buChar char="•"/>
            </a:pPr>
            <a:r>
              <a:rPr lang="en-US" sz="2187">
                <a:solidFill>
                  <a:srgbClr val="272525"/>
                </a:solidFill>
                <a:latin typeface="Museo Moderno"/>
                <a:ea typeface="Museo Moderno"/>
                <a:cs typeface="Museo Moderno"/>
                <a:sym typeface="Museo Moderno"/>
              </a:rPr>
              <a:t>Metro-North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9532293" y="6432799"/>
            <a:ext cx="7805886" cy="476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9902" lvl="1" indent="-164951" algn="l">
              <a:lnSpc>
                <a:spcPts val="4274"/>
              </a:lnSpc>
              <a:buFont typeface="Arial"/>
              <a:buChar char="•"/>
            </a:pPr>
            <a:r>
              <a:rPr lang="en-US" sz="2187">
                <a:solidFill>
                  <a:srgbClr val="272525"/>
                </a:solidFill>
                <a:latin typeface="Museo Moderno"/>
                <a:ea typeface="Museo Moderno"/>
                <a:cs typeface="Museo Moderno"/>
                <a:sym typeface="Museo Moderno"/>
              </a:rPr>
              <a:t>Bridges &amp; Tunnels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9532293" y="6985546"/>
            <a:ext cx="7805886" cy="476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9902" lvl="1" indent="-164951" algn="l">
              <a:lnSpc>
                <a:spcPts val="4274"/>
              </a:lnSpc>
              <a:buFont typeface="Arial"/>
              <a:buChar char="•"/>
            </a:pPr>
            <a:r>
              <a:rPr lang="en-US" sz="2187">
                <a:solidFill>
                  <a:srgbClr val="272525"/>
                </a:solidFill>
                <a:latin typeface="Museo Moderno"/>
                <a:ea typeface="Museo Moderno"/>
                <a:cs typeface="Museo Moderno"/>
                <a:sym typeface="Museo Moderno"/>
              </a:rPr>
              <a:t>Access-A-Ride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1069182" y="8531721"/>
            <a:ext cx="16303526" cy="476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74"/>
              </a:lnSpc>
            </a:pPr>
            <a:r>
              <a:rPr lang="en-US" sz="2187">
                <a:solidFill>
                  <a:srgbClr val="272525"/>
                </a:solidFill>
                <a:latin typeface="Museo Moderno"/>
                <a:ea typeface="Museo Moderno"/>
                <a:cs typeface="Museo Moderno"/>
                <a:sym typeface="Museo Moderno"/>
              </a:rPr>
              <a:t>The data is a daily </a:t>
            </a:r>
            <a:r>
              <a:rPr lang="en-US" sz="2187" b="1">
                <a:solidFill>
                  <a:srgbClr val="272525"/>
                </a:solidFill>
                <a:latin typeface="Museo Moderno Bold"/>
                <a:ea typeface="Museo Moderno Bold"/>
                <a:cs typeface="Museo Moderno Bold"/>
                <a:sym typeface="Museo Moderno Bold"/>
              </a:rPr>
              <a:t>time series</a:t>
            </a:r>
            <a:r>
              <a:rPr lang="en-US" sz="2187">
                <a:solidFill>
                  <a:srgbClr val="272525"/>
                </a:solidFill>
                <a:latin typeface="Museo Moderno"/>
                <a:ea typeface="Museo Moderno"/>
                <a:cs typeface="Museo Moderno"/>
                <a:sym typeface="Museo Moderno"/>
              </a:rPr>
              <a:t>, allowing for detailed trend analysis.</a:t>
            </a:r>
          </a:p>
        </p:txBody>
      </p:sp>
      <p:grpSp>
        <p:nvGrpSpPr>
          <p:cNvPr id="52" name="Group 52"/>
          <p:cNvGrpSpPr/>
          <p:nvPr/>
        </p:nvGrpSpPr>
        <p:grpSpPr>
          <a:xfrm>
            <a:off x="12915900" y="9534525"/>
            <a:ext cx="4114800" cy="547688"/>
            <a:chOff x="0" y="0"/>
            <a:chExt cx="5486400" cy="730250"/>
          </a:xfrm>
        </p:grpSpPr>
        <p:sp>
          <p:nvSpPr>
            <p:cNvPr id="53" name="Freeform 53"/>
            <p:cNvSpPr/>
            <p:nvPr/>
          </p:nvSpPr>
          <p:spPr>
            <a:xfrm>
              <a:off x="0" y="0"/>
              <a:ext cx="5486400" cy="730250"/>
            </a:xfrm>
            <a:custGeom>
              <a:avLst/>
              <a:gdLst/>
              <a:ahLst/>
              <a:cxnLst/>
              <a:rect l="l" t="t" r="r" b="b"/>
              <a:pathLst>
                <a:path w="5486400" h="730250">
                  <a:moveTo>
                    <a:pt x="0" y="0"/>
                  </a:moveTo>
                  <a:lnTo>
                    <a:pt x="5486400" y="0"/>
                  </a:lnTo>
                  <a:lnTo>
                    <a:pt x="54864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4" name="TextBox 54"/>
            <p:cNvSpPr txBox="1"/>
            <p:nvPr/>
          </p:nvSpPr>
          <p:spPr>
            <a:xfrm>
              <a:off x="0" y="-38100"/>
              <a:ext cx="5486400" cy="76835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2160"/>
                </a:lnSpc>
              </a:pPr>
              <a:r>
                <a:rPr lang="en-US" sz="1800">
                  <a:solidFill>
                    <a:srgbClr val="FFFFFF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7   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r="-17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6067268" y="495320"/>
            <a:ext cx="1926864" cy="956639"/>
            <a:chOff x="0" y="0"/>
            <a:chExt cx="2569152" cy="127551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569210" cy="1275461"/>
            </a:xfrm>
            <a:custGeom>
              <a:avLst/>
              <a:gdLst/>
              <a:ahLst/>
              <a:cxnLst/>
              <a:rect l="l" t="t" r="r" b="b"/>
              <a:pathLst>
                <a:path w="2569210" h="1275461">
                  <a:moveTo>
                    <a:pt x="0" y="0"/>
                  </a:moveTo>
                  <a:lnTo>
                    <a:pt x="2569210" y="0"/>
                  </a:lnTo>
                  <a:lnTo>
                    <a:pt x="2569210" y="1275461"/>
                  </a:lnTo>
                  <a:lnTo>
                    <a:pt x="0" y="12754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2" b="-4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257300" y="9508378"/>
            <a:ext cx="4114800" cy="573834"/>
            <a:chOff x="0" y="0"/>
            <a:chExt cx="5486400" cy="76511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486400" cy="765175"/>
            </a:xfrm>
            <a:custGeom>
              <a:avLst/>
              <a:gdLst/>
              <a:ahLst/>
              <a:cxnLst/>
              <a:rect l="l" t="t" r="r" b="b"/>
              <a:pathLst>
                <a:path w="5486400" h="765175">
                  <a:moveTo>
                    <a:pt x="0" y="0"/>
                  </a:moveTo>
                  <a:lnTo>
                    <a:pt x="5486400" y="0"/>
                  </a:lnTo>
                  <a:lnTo>
                    <a:pt x="5486400" y="765175"/>
                  </a:lnTo>
                  <a:lnTo>
                    <a:pt x="0" y="765175"/>
                  </a:lnTo>
                  <a:close/>
                </a:path>
              </a:pathLst>
            </a:custGeom>
            <a:solidFill>
              <a:srgbClr val="1869A6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39976" y="0"/>
            <a:ext cx="2234648" cy="2079956"/>
            <a:chOff x="0" y="0"/>
            <a:chExt cx="2979530" cy="277327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979547" cy="2773299"/>
            </a:xfrm>
            <a:custGeom>
              <a:avLst/>
              <a:gdLst/>
              <a:ahLst/>
              <a:cxnLst/>
              <a:rect l="l" t="t" r="r" b="b"/>
              <a:pathLst>
                <a:path w="2979547" h="2773299">
                  <a:moveTo>
                    <a:pt x="0" y="0"/>
                  </a:moveTo>
                  <a:lnTo>
                    <a:pt x="2979547" y="0"/>
                  </a:lnTo>
                  <a:lnTo>
                    <a:pt x="2979547" y="2773299"/>
                  </a:lnTo>
                  <a:lnTo>
                    <a:pt x="0" y="27732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b="-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6461284" y="9516022"/>
            <a:ext cx="699135" cy="647885"/>
            <a:chOff x="0" y="0"/>
            <a:chExt cx="932180" cy="863846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932180" cy="863854"/>
            </a:xfrm>
            <a:custGeom>
              <a:avLst/>
              <a:gdLst/>
              <a:ahLst/>
              <a:cxnLst/>
              <a:rect l="l" t="t" r="r" b="b"/>
              <a:pathLst>
                <a:path w="932180" h="863854">
                  <a:moveTo>
                    <a:pt x="0" y="0"/>
                  </a:moveTo>
                  <a:lnTo>
                    <a:pt x="932180" y="0"/>
                  </a:lnTo>
                  <a:lnTo>
                    <a:pt x="932180" y="863854"/>
                  </a:lnTo>
                  <a:lnTo>
                    <a:pt x="0" y="863854"/>
                  </a:lnTo>
                  <a:close/>
                </a:path>
              </a:pathLst>
            </a:custGeom>
            <a:solidFill>
              <a:srgbClr val="1869A6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2" name="Freeform 12"/>
          <p:cNvSpPr/>
          <p:nvPr/>
        </p:nvSpPr>
        <p:spPr>
          <a:xfrm>
            <a:off x="13800644" y="9535277"/>
            <a:ext cx="2345312" cy="609375"/>
          </a:xfrm>
          <a:custGeom>
            <a:avLst/>
            <a:gdLst/>
            <a:ahLst/>
            <a:cxnLst/>
            <a:rect l="l" t="t" r="r" b="b"/>
            <a:pathLst>
              <a:path w="2345312" h="609375">
                <a:moveTo>
                  <a:pt x="0" y="0"/>
                </a:moveTo>
                <a:lnTo>
                  <a:pt x="2345312" y="0"/>
                </a:lnTo>
                <a:lnTo>
                  <a:pt x="2345312" y="609375"/>
                </a:lnTo>
                <a:lnTo>
                  <a:pt x="0" y="60937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3" name="Group 13"/>
          <p:cNvGrpSpPr/>
          <p:nvPr/>
        </p:nvGrpSpPr>
        <p:grpSpPr>
          <a:xfrm>
            <a:off x="1257300" y="9534525"/>
            <a:ext cx="4114800" cy="547688"/>
            <a:chOff x="0" y="0"/>
            <a:chExt cx="5486400" cy="73025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5486400" cy="730250"/>
            </a:xfrm>
            <a:custGeom>
              <a:avLst/>
              <a:gdLst/>
              <a:ahLst/>
              <a:cxnLst/>
              <a:rect l="l" t="t" r="r" b="b"/>
              <a:pathLst>
                <a:path w="5486400" h="730250">
                  <a:moveTo>
                    <a:pt x="0" y="0"/>
                  </a:moveTo>
                  <a:lnTo>
                    <a:pt x="5486400" y="0"/>
                  </a:lnTo>
                  <a:lnTo>
                    <a:pt x="54864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5486400" cy="76835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879"/>
                </a:lnSpc>
              </a:pPr>
              <a:r>
                <a:rPr lang="en-US" sz="2400">
                  <a:solidFill>
                    <a:srgbClr val="FFFFFF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11/29/25</a:t>
              </a:r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5450116" y="1242806"/>
            <a:ext cx="7795975" cy="7143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74"/>
              </a:lnSpc>
            </a:pPr>
            <a:r>
              <a:rPr lang="en-US" sz="4062" b="1">
                <a:solidFill>
                  <a:srgbClr val="000000"/>
                </a:solidFill>
                <a:latin typeface="Museo Moderno Bold"/>
                <a:ea typeface="Museo Moderno Bold"/>
                <a:cs typeface="Museo Moderno Bold"/>
                <a:sym typeface="Museo Moderno Bold"/>
              </a:rPr>
              <a:t>Data Cleaning and Preparation</a:t>
            </a:r>
          </a:p>
        </p:txBody>
      </p:sp>
      <p:grpSp>
        <p:nvGrpSpPr>
          <p:cNvPr id="17" name="Group 17"/>
          <p:cNvGrpSpPr>
            <a:grpSpLocks noChangeAspect="1"/>
          </p:cNvGrpSpPr>
          <p:nvPr/>
        </p:nvGrpSpPr>
        <p:grpSpPr>
          <a:xfrm>
            <a:off x="722411" y="2995700"/>
            <a:ext cx="8421589" cy="825699"/>
            <a:chOff x="0" y="0"/>
            <a:chExt cx="11228785" cy="1100932"/>
          </a:xfrm>
        </p:grpSpPr>
        <p:sp>
          <p:nvSpPr>
            <p:cNvPr id="18" name="Freeform 18" descr="preencoded.png"/>
            <p:cNvSpPr/>
            <p:nvPr/>
          </p:nvSpPr>
          <p:spPr>
            <a:xfrm>
              <a:off x="0" y="0"/>
              <a:ext cx="11228832" cy="1100963"/>
            </a:xfrm>
            <a:custGeom>
              <a:avLst/>
              <a:gdLst/>
              <a:ahLst/>
              <a:cxnLst/>
              <a:rect l="l" t="t" r="r" b="b"/>
              <a:pathLst>
                <a:path w="11228832" h="1100963">
                  <a:moveTo>
                    <a:pt x="0" y="0"/>
                  </a:moveTo>
                  <a:lnTo>
                    <a:pt x="11228832" y="0"/>
                  </a:lnTo>
                  <a:lnTo>
                    <a:pt x="11228832" y="1100963"/>
                  </a:lnTo>
                  <a:lnTo>
                    <a:pt x="0" y="11009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b="-375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928836" y="3961147"/>
            <a:ext cx="1070253" cy="422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99"/>
              </a:lnSpc>
            </a:pPr>
            <a:r>
              <a:rPr lang="en-US" sz="2399" b="1">
                <a:solidFill>
                  <a:srgbClr val="272525"/>
                </a:solidFill>
                <a:latin typeface="Museo Moderno Bold"/>
                <a:ea typeface="Museo Moderno Bold"/>
                <a:cs typeface="Museo Moderno Bold"/>
                <a:sym typeface="Museo Moderno Bold"/>
              </a:rPr>
              <a:t>Import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928836" y="4350333"/>
            <a:ext cx="8008739" cy="4315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31"/>
              </a:lnSpc>
            </a:pPr>
            <a:r>
              <a:rPr lang="en-US" sz="2024">
                <a:solidFill>
                  <a:srgbClr val="272525"/>
                </a:solidFill>
                <a:latin typeface="Museo Moderno"/>
                <a:ea typeface="Museo Moderno"/>
                <a:cs typeface="Museo Moderno"/>
                <a:sym typeface="Museo Moderno"/>
              </a:rPr>
              <a:t>Import raw CSV files into Power BI</a:t>
            </a:r>
          </a:p>
        </p:txBody>
      </p: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9144000" y="2995700"/>
            <a:ext cx="8421589" cy="825699"/>
            <a:chOff x="0" y="0"/>
            <a:chExt cx="11228785" cy="1100932"/>
          </a:xfrm>
        </p:grpSpPr>
        <p:sp>
          <p:nvSpPr>
            <p:cNvPr id="22" name="Freeform 22" descr="preencoded.png"/>
            <p:cNvSpPr/>
            <p:nvPr/>
          </p:nvSpPr>
          <p:spPr>
            <a:xfrm>
              <a:off x="0" y="0"/>
              <a:ext cx="11228832" cy="1100963"/>
            </a:xfrm>
            <a:custGeom>
              <a:avLst/>
              <a:gdLst/>
              <a:ahLst/>
              <a:cxnLst/>
              <a:rect l="l" t="t" r="r" b="b"/>
              <a:pathLst>
                <a:path w="11228832" h="1100963">
                  <a:moveTo>
                    <a:pt x="0" y="0"/>
                  </a:moveTo>
                  <a:lnTo>
                    <a:pt x="11228832" y="0"/>
                  </a:lnTo>
                  <a:lnTo>
                    <a:pt x="11228832" y="1100963"/>
                  </a:lnTo>
                  <a:lnTo>
                    <a:pt x="0" y="11009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b="-375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9350425" y="3961147"/>
            <a:ext cx="1814036" cy="422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99"/>
              </a:lnSpc>
            </a:pPr>
            <a:r>
              <a:rPr lang="en-US" sz="2399" b="1">
                <a:solidFill>
                  <a:srgbClr val="272525"/>
                </a:solidFill>
                <a:latin typeface="Museo Moderno Bold"/>
                <a:ea typeface="Museo Moderno Bold"/>
                <a:cs typeface="Museo Moderno Bold"/>
                <a:sym typeface="Museo Moderno Bold"/>
              </a:rPr>
              <a:t>Standardize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9350425" y="4350333"/>
            <a:ext cx="8008739" cy="9173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31"/>
              </a:lnSpc>
            </a:pPr>
            <a:r>
              <a:rPr lang="en-US" sz="2024">
                <a:solidFill>
                  <a:srgbClr val="272525"/>
                </a:solidFill>
                <a:latin typeface="Museo Moderno"/>
                <a:ea typeface="Museo Moderno"/>
                <a:cs typeface="Museo Moderno"/>
                <a:sym typeface="Museo Moderno"/>
              </a:rPr>
              <a:t>Standardize column names and data types (dates, numbers, categories)</a:t>
            </a:r>
          </a:p>
        </p:txBody>
      </p:sp>
      <p:grpSp>
        <p:nvGrpSpPr>
          <p:cNvPr id="25" name="Group 25"/>
          <p:cNvGrpSpPr>
            <a:grpSpLocks noChangeAspect="1"/>
          </p:cNvGrpSpPr>
          <p:nvPr/>
        </p:nvGrpSpPr>
        <p:grpSpPr>
          <a:xfrm>
            <a:off x="722411" y="5010832"/>
            <a:ext cx="8421589" cy="825699"/>
            <a:chOff x="0" y="0"/>
            <a:chExt cx="11228785" cy="1100932"/>
          </a:xfrm>
        </p:grpSpPr>
        <p:sp>
          <p:nvSpPr>
            <p:cNvPr id="26" name="Freeform 26" descr="preencoded.png"/>
            <p:cNvSpPr/>
            <p:nvPr/>
          </p:nvSpPr>
          <p:spPr>
            <a:xfrm>
              <a:off x="0" y="0"/>
              <a:ext cx="11228832" cy="1100963"/>
            </a:xfrm>
            <a:custGeom>
              <a:avLst/>
              <a:gdLst/>
              <a:ahLst/>
              <a:cxnLst/>
              <a:rect l="l" t="t" r="r" b="b"/>
              <a:pathLst>
                <a:path w="11228832" h="1100963">
                  <a:moveTo>
                    <a:pt x="0" y="0"/>
                  </a:moveTo>
                  <a:lnTo>
                    <a:pt x="11228832" y="0"/>
                  </a:lnTo>
                  <a:lnTo>
                    <a:pt x="11228832" y="1100963"/>
                  </a:lnTo>
                  <a:lnTo>
                    <a:pt x="0" y="11009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b="-375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928836" y="5976281"/>
            <a:ext cx="1280964" cy="4385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599"/>
              </a:lnSpc>
            </a:pPr>
            <a:r>
              <a:rPr lang="en-US" sz="2399" b="1" dirty="0">
                <a:solidFill>
                  <a:srgbClr val="272525"/>
                </a:solidFill>
                <a:latin typeface="Museo Moderno Bold"/>
                <a:ea typeface="Museo Moderno Bold"/>
                <a:cs typeface="Museo Moderno Bold"/>
                <a:sym typeface="Museo Moderno Bold"/>
              </a:rPr>
              <a:t>Process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928836" y="6365466"/>
            <a:ext cx="8008739" cy="4315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31"/>
              </a:lnSpc>
            </a:pPr>
            <a:r>
              <a:rPr lang="en-US" sz="2024">
                <a:solidFill>
                  <a:srgbClr val="272525"/>
                </a:solidFill>
                <a:latin typeface="Museo Moderno"/>
                <a:ea typeface="Museo Moderno"/>
                <a:cs typeface="Museo Moderno"/>
                <a:sym typeface="Museo Moderno"/>
              </a:rPr>
              <a:t>Process missing or inconsistent values</a:t>
            </a:r>
          </a:p>
        </p:txBody>
      </p:sp>
      <p:grpSp>
        <p:nvGrpSpPr>
          <p:cNvPr id="29" name="Group 29"/>
          <p:cNvGrpSpPr>
            <a:grpSpLocks noChangeAspect="1"/>
          </p:cNvGrpSpPr>
          <p:nvPr/>
        </p:nvGrpSpPr>
        <p:grpSpPr>
          <a:xfrm>
            <a:off x="9144000" y="5010832"/>
            <a:ext cx="8421589" cy="825699"/>
            <a:chOff x="0" y="0"/>
            <a:chExt cx="11228785" cy="1100932"/>
          </a:xfrm>
        </p:grpSpPr>
        <p:sp>
          <p:nvSpPr>
            <p:cNvPr id="30" name="Freeform 30" descr="preencoded.png"/>
            <p:cNvSpPr/>
            <p:nvPr/>
          </p:nvSpPr>
          <p:spPr>
            <a:xfrm>
              <a:off x="0" y="0"/>
              <a:ext cx="11228832" cy="1100963"/>
            </a:xfrm>
            <a:custGeom>
              <a:avLst/>
              <a:gdLst/>
              <a:ahLst/>
              <a:cxnLst/>
              <a:rect l="l" t="t" r="r" b="b"/>
              <a:pathLst>
                <a:path w="11228832" h="1100963">
                  <a:moveTo>
                    <a:pt x="0" y="0"/>
                  </a:moveTo>
                  <a:lnTo>
                    <a:pt x="11228832" y="0"/>
                  </a:lnTo>
                  <a:lnTo>
                    <a:pt x="11228832" y="1100963"/>
                  </a:lnTo>
                  <a:lnTo>
                    <a:pt x="0" y="11009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b="-375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1" name="TextBox 31"/>
          <p:cNvSpPr txBox="1"/>
          <p:nvPr/>
        </p:nvSpPr>
        <p:spPr>
          <a:xfrm>
            <a:off x="9350425" y="5976281"/>
            <a:ext cx="749975" cy="422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99"/>
              </a:lnSpc>
            </a:pPr>
            <a:r>
              <a:rPr lang="en-US" sz="2399" b="1">
                <a:solidFill>
                  <a:srgbClr val="272525"/>
                </a:solidFill>
                <a:latin typeface="Museo Moderno Bold"/>
                <a:ea typeface="Museo Moderno Bold"/>
                <a:cs typeface="Museo Moderno Bold"/>
                <a:sym typeface="Museo Moderno Bold"/>
              </a:rPr>
              <a:t>Filter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9350425" y="6365466"/>
            <a:ext cx="8008739" cy="4315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31"/>
              </a:lnSpc>
            </a:pPr>
            <a:r>
              <a:rPr lang="en-US" sz="2024">
                <a:solidFill>
                  <a:srgbClr val="272525"/>
                </a:solidFill>
                <a:latin typeface="Museo Moderno"/>
                <a:ea typeface="Museo Moderno"/>
                <a:cs typeface="Museo Moderno"/>
                <a:sym typeface="Museo Moderno"/>
              </a:rPr>
              <a:t>Filter out invalid or out-of-scope records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031974" y="7328385"/>
            <a:ext cx="16533614" cy="5297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88"/>
              </a:lnSpc>
            </a:pPr>
            <a:r>
              <a:rPr lang="en-US" sz="2424">
                <a:solidFill>
                  <a:srgbClr val="272525"/>
                </a:solidFill>
                <a:latin typeface="Museo Moderno"/>
                <a:ea typeface="Museo Moderno"/>
                <a:cs typeface="Museo Moderno"/>
                <a:sym typeface="Museo Moderno"/>
              </a:rPr>
              <a:t>"From raw CSV to an analysis-ready model"</a:t>
            </a:r>
          </a:p>
        </p:txBody>
      </p:sp>
      <p:grpSp>
        <p:nvGrpSpPr>
          <p:cNvPr id="34" name="Group 34"/>
          <p:cNvGrpSpPr/>
          <p:nvPr/>
        </p:nvGrpSpPr>
        <p:grpSpPr>
          <a:xfrm>
            <a:off x="722411" y="7258137"/>
            <a:ext cx="28575" cy="794594"/>
            <a:chOff x="0" y="0"/>
            <a:chExt cx="38100" cy="1059458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38100" cy="1059434"/>
            </a:xfrm>
            <a:custGeom>
              <a:avLst/>
              <a:gdLst/>
              <a:ahLst/>
              <a:cxnLst/>
              <a:rect l="l" t="t" r="r" b="b"/>
              <a:pathLst>
                <a:path w="38100" h="1059434">
                  <a:moveTo>
                    <a:pt x="0" y="0"/>
                  </a:moveTo>
                  <a:lnTo>
                    <a:pt x="38100" y="0"/>
                  </a:lnTo>
                  <a:lnTo>
                    <a:pt x="38100" y="1059434"/>
                  </a:lnTo>
                  <a:lnTo>
                    <a:pt x="0" y="1059434"/>
                  </a:lnTo>
                  <a:close/>
                </a:path>
              </a:pathLst>
            </a:custGeom>
            <a:solidFill>
              <a:srgbClr val="047954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6" name="TextBox 36"/>
          <p:cNvSpPr txBox="1"/>
          <p:nvPr/>
        </p:nvSpPr>
        <p:spPr>
          <a:xfrm>
            <a:off x="722411" y="8122977"/>
            <a:ext cx="16843176" cy="5297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88"/>
              </a:lnSpc>
            </a:pPr>
            <a:r>
              <a:rPr lang="en-US" sz="2424">
                <a:solidFill>
                  <a:srgbClr val="272525"/>
                </a:solidFill>
                <a:latin typeface="Museo Moderno"/>
                <a:ea typeface="Museo Moderno"/>
                <a:cs typeface="Museo Moderno"/>
                <a:sym typeface="Museo Moderno"/>
              </a:rPr>
              <a:t>This ensures </a:t>
            </a:r>
            <a:r>
              <a:rPr lang="en-US" sz="2424">
                <a:solidFill>
                  <a:srgbClr val="4A7DBB"/>
                </a:solidFill>
                <a:latin typeface="Museo Moderno"/>
                <a:ea typeface="Museo Moderno"/>
                <a:cs typeface="Museo Moderno"/>
                <a:sym typeface="Museo Moderno"/>
              </a:rPr>
              <a:t>reliable performance indicators and accurate visualizations</a:t>
            </a:r>
            <a:r>
              <a:rPr lang="en-US" sz="2424">
                <a:solidFill>
                  <a:srgbClr val="272525"/>
                </a:solidFill>
                <a:latin typeface="Museo Moderno"/>
                <a:ea typeface="Museo Moderno"/>
                <a:cs typeface="Museo Moderno"/>
                <a:sym typeface="Museo Moderno"/>
              </a:rPr>
              <a:t> for comprehensive analysis.</a:t>
            </a:r>
          </a:p>
        </p:txBody>
      </p:sp>
      <p:grpSp>
        <p:nvGrpSpPr>
          <p:cNvPr id="37" name="Group 37"/>
          <p:cNvGrpSpPr/>
          <p:nvPr/>
        </p:nvGrpSpPr>
        <p:grpSpPr>
          <a:xfrm>
            <a:off x="12915900" y="9534525"/>
            <a:ext cx="4114800" cy="547688"/>
            <a:chOff x="0" y="0"/>
            <a:chExt cx="5486400" cy="730250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5486400" cy="730250"/>
            </a:xfrm>
            <a:custGeom>
              <a:avLst/>
              <a:gdLst/>
              <a:ahLst/>
              <a:cxnLst/>
              <a:rect l="l" t="t" r="r" b="b"/>
              <a:pathLst>
                <a:path w="5486400" h="730250">
                  <a:moveTo>
                    <a:pt x="0" y="0"/>
                  </a:moveTo>
                  <a:lnTo>
                    <a:pt x="5486400" y="0"/>
                  </a:lnTo>
                  <a:lnTo>
                    <a:pt x="54864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TextBox 39"/>
            <p:cNvSpPr txBox="1"/>
            <p:nvPr/>
          </p:nvSpPr>
          <p:spPr>
            <a:xfrm>
              <a:off x="0" y="-38100"/>
              <a:ext cx="5486400" cy="76835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2160"/>
                </a:lnSpc>
              </a:pPr>
              <a:r>
                <a:rPr lang="en-US" sz="1800">
                  <a:solidFill>
                    <a:srgbClr val="FFFFFF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8   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r="-17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6067268" y="495320"/>
            <a:ext cx="1926864" cy="956639"/>
            <a:chOff x="0" y="0"/>
            <a:chExt cx="2569152" cy="127551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569210" cy="1275461"/>
            </a:xfrm>
            <a:custGeom>
              <a:avLst/>
              <a:gdLst/>
              <a:ahLst/>
              <a:cxnLst/>
              <a:rect l="l" t="t" r="r" b="b"/>
              <a:pathLst>
                <a:path w="2569210" h="1275461">
                  <a:moveTo>
                    <a:pt x="0" y="0"/>
                  </a:moveTo>
                  <a:lnTo>
                    <a:pt x="2569210" y="0"/>
                  </a:lnTo>
                  <a:lnTo>
                    <a:pt x="2569210" y="1275461"/>
                  </a:lnTo>
                  <a:lnTo>
                    <a:pt x="0" y="12754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2" b="-4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257300" y="9508378"/>
            <a:ext cx="4114800" cy="573834"/>
            <a:chOff x="0" y="0"/>
            <a:chExt cx="5486400" cy="76511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486400" cy="765175"/>
            </a:xfrm>
            <a:custGeom>
              <a:avLst/>
              <a:gdLst/>
              <a:ahLst/>
              <a:cxnLst/>
              <a:rect l="l" t="t" r="r" b="b"/>
              <a:pathLst>
                <a:path w="5486400" h="765175">
                  <a:moveTo>
                    <a:pt x="0" y="0"/>
                  </a:moveTo>
                  <a:lnTo>
                    <a:pt x="5486400" y="0"/>
                  </a:lnTo>
                  <a:lnTo>
                    <a:pt x="5486400" y="765175"/>
                  </a:lnTo>
                  <a:lnTo>
                    <a:pt x="0" y="765175"/>
                  </a:lnTo>
                  <a:close/>
                </a:path>
              </a:pathLst>
            </a:custGeom>
            <a:solidFill>
              <a:srgbClr val="1869A6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39976" y="0"/>
            <a:ext cx="2234648" cy="2079956"/>
            <a:chOff x="0" y="0"/>
            <a:chExt cx="2979530" cy="277327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979547" cy="2773299"/>
            </a:xfrm>
            <a:custGeom>
              <a:avLst/>
              <a:gdLst/>
              <a:ahLst/>
              <a:cxnLst/>
              <a:rect l="l" t="t" r="r" b="b"/>
              <a:pathLst>
                <a:path w="2979547" h="2773299">
                  <a:moveTo>
                    <a:pt x="0" y="0"/>
                  </a:moveTo>
                  <a:lnTo>
                    <a:pt x="2979547" y="0"/>
                  </a:lnTo>
                  <a:lnTo>
                    <a:pt x="2979547" y="2773299"/>
                  </a:lnTo>
                  <a:lnTo>
                    <a:pt x="0" y="27732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b="-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6461284" y="9516022"/>
            <a:ext cx="699135" cy="647885"/>
            <a:chOff x="0" y="0"/>
            <a:chExt cx="932180" cy="863846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932180" cy="863854"/>
            </a:xfrm>
            <a:custGeom>
              <a:avLst/>
              <a:gdLst/>
              <a:ahLst/>
              <a:cxnLst/>
              <a:rect l="l" t="t" r="r" b="b"/>
              <a:pathLst>
                <a:path w="932180" h="863854">
                  <a:moveTo>
                    <a:pt x="0" y="0"/>
                  </a:moveTo>
                  <a:lnTo>
                    <a:pt x="932180" y="0"/>
                  </a:lnTo>
                  <a:lnTo>
                    <a:pt x="932180" y="863854"/>
                  </a:lnTo>
                  <a:lnTo>
                    <a:pt x="0" y="863854"/>
                  </a:lnTo>
                  <a:close/>
                </a:path>
              </a:pathLst>
            </a:custGeom>
            <a:solidFill>
              <a:srgbClr val="1869A6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10825595" y="3202196"/>
            <a:ext cx="5985257" cy="4833014"/>
            <a:chOff x="0" y="0"/>
            <a:chExt cx="7980342" cy="6444018"/>
          </a:xfrm>
        </p:grpSpPr>
        <p:sp>
          <p:nvSpPr>
            <p:cNvPr id="13" name="Freeform 13" descr="preencoded.png"/>
            <p:cNvSpPr/>
            <p:nvPr/>
          </p:nvSpPr>
          <p:spPr>
            <a:xfrm>
              <a:off x="0" y="0"/>
              <a:ext cx="7980299" cy="6443980"/>
            </a:xfrm>
            <a:custGeom>
              <a:avLst/>
              <a:gdLst/>
              <a:ahLst/>
              <a:cxnLst/>
              <a:rect l="l" t="t" r="r" b="b"/>
              <a:pathLst>
                <a:path w="7980299" h="6443980">
                  <a:moveTo>
                    <a:pt x="0" y="0"/>
                  </a:moveTo>
                  <a:lnTo>
                    <a:pt x="7980299" y="0"/>
                  </a:lnTo>
                  <a:lnTo>
                    <a:pt x="7980299" y="6443980"/>
                  </a:lnTo>
                  <a:lnTo>
                    <a:pt x="0" y="64439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t="-11920" b="-11920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4" name="Freeform 14"/>
          <p:cNvSpPr/>
          <p:nvPr/>
        </p:nvSpPr>
        <p:spPr>
          <a:xfrm>
            <a:off x="13800644" y="9535277"/>
            <a:ext cx="2345312" cy="609375"/>
          </a:xfrm>
          <a:custGeom>
            <a:avLst/>
            <a:gdLst/>
            <a:ahLst/>
            <a:cxnLst/>
            <a:rect l="l" t="t" r="r" b="b"/>
            <a:pathLst>
              <a:path w="2345312" h="609375">
                <a:moveTo>
                  <a:pt x="0" y="0"/>
                </a:moveTo>
                <a:lnTo>
                  <a:pt x="2345312" y="0"/>
                </a:lnTo>
                <a:lnTo>
                  <a:pt x="2345312" y="609375"/>
                </a:lnTo>
                <a:lnTo>
                  <a:pt x="0" y="60937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5" name="Group 15"/>
          <p:cNvGrpSpPr/>
          <p:nvPr/>
        </p:nvGrpSpPr>
        <p:grpSpPr>
          <a:xfrm>
            <a:off x="1257300" y="9534525"/>
            <a:ext cx="4114800" cy="547688"/>
            <a:chOff x="0" y="0"/>
            <a:chExt cx="5486400" cy="73025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5486400" cy="730250"/>
            </a:xfrm>
            <a:custGeom>
              <a:avLst/>
              <a:gdLst/>
              <a:ahLst/>
              <a:cxnLst/>
              <a:rect l="l" t="t" r="r" b="b"/>
              <a:pathLst>
                <a:path w="5486400" h="730250">
                  <a:moveTo>
                    <a:pt x="0" y="0"/>
                  </a:moveTo>
                  <a:lnTo>
                    <a:pt x="5486400" y="0"/>
                  </a:lnTo>
                  <a:lnTo>
                    <a:pt x="54864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5486400" cy="76835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879"/>
                </a:lnSpc>
              </a:pPr>
              <a:r>
                <a:rPr lang="en-US" sz="2400">
                  <a:solidFill>
                    <a:srgbClr val="FFFFFF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11/29/25</a:t>
              </a:r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5422733" y="1201962"/>
            <a:ext cx="7595116" cy="6572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9"/>
              </a:lnSpc>
            </a:pPr>
            <a:r>
              <a:rPr lang="en-US" sz="3687" b="1">
                <a:solidFill>
                  <a:srgbClr val="000000"/>
                </a:solidFill>
                <a:latin typeface="Museo Moderno Bold"/>
                <a:ea typeface="Museo Moderno Bold"/>
                <a:cs typeface="Museo Moderno Bold"/>
                <a:sym typeface="Museo Moderno Bold"/>
              </a:rPr>
              <a:t>Modeling and Calculations (DAX)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276349" y="2720722"/>
            <a:ext cx="3143251" cy="4796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903"/>
              </a:lnSpc>
            </a:pPr>
            <a:r>
              <a:rPr lang="en-US" sz="2587" b="1" dirty="0">
                <a:solidFill>
                  <a:srgbClr val="000000"/>
                </a:solidFill>
                <a:latin typeface="Museo Moderno Bold"/>
                <a:ea typeface="Museo Moderno Bold"/>
                <a:cs typeface="Museo Moderno Bold"/>
                <a:sym typeface="Museo Moderno Bold"/>
              </a:rPr>
              <a:t>Key DAX Metrics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1266834" y="3366050"/>
            <a:ext cx="7396292" cy="1226028"/>
            <a:chOff x="0" y="0"/>
            <a:chExt cx="9861723" cy="1634703"/>
          </a:xfrm>
        </p:grpSpPr>
        <p:sp>
          <p:nvSpPr>
            <p:cNvPr id="21" name="Freeform 21"/>
            <p:cNvSpPr/>
            <p:nvPr/>
          </p:nvSpPr>
          <p:spPr>
            <a:xfrm>
              <a:off x="12700" y="12700"/>
              <a:ext cx="9836403" cy="1609344"/>
            </a:xfrm>
            <a:custGeom>
              <a:avLst/>
              <a:gdLst/>
              <a:ahLst/>
              <a:cxnLst/>
              <a:rect l="l" t="t" r="r" b="b"/>
              <a:pathLst>
                <a:path w="9836403" h="1609344">
                  <a:moveTo>
                    <a:pt x="0" y="121920"/>
                  </a:moveTo>
                  <a:cubicBezTo>
                    <a:pt x="0" y="54610"/>
                    <a:pt x="55245" y="0"/>
                    <a:pt x="123571" y="0"/>
                  </a:cubicBezTo>
                  <a:lnTo>
                    <a:pt x="9712833" y="0"/>
                  </a:lnTo>
                  <a:cubicBezTo>
                    <a:pt x="9781032" y="0"/>
                    <a:pt x="9836403" y="54610"/>
                    <a:pt x="9836403" y="121920"/>
                  </a:cubicBezTo>
                  <a:lnTo>
                    <a:pt x="9836403" y="1487424"/>
                  </a:lnTo>
                  <a:cubicBezTo>
                    <a:pt x="9836403" y="1554734"/>
                    <a:pt x="9781159" y="1609344"/>
                    <a:pt x="9712833" y="1609344"/>
                  </a:cubicBezTo>
                  <a:lnTo>
                    <a:pt x="123571" y="1609344"/>
                  </a:lnTo>
                  <a:cubicBezTo>
                    <a:pt x="55372" y="1609344"/>
                    <a:pt x="0" y="1554734"/>
                    <a:pt x="0" y="1487424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0" y="0"/>
              <a:ext cx="9861803" cy="1634744"/>
            </a:xfrm>
            <a:custGeom>
              <a:avLst/>
              <a:gdLst/>
              <a:ahLst/>
              <a:cxnLst/>
              <a:rect l="l" t="t" r="r" b="b"/>
              <a:pathLst>
                <a:path w="9861803" h="1634744">
                  <a:moveTo>
                    <a:pt x="0" y="134620"/>
                  </a:moveTo>
                  <a:cubicBezTo>
                    <a:pt x="0" y="60071"/>
                    <a:pt x="61087" y="0"/>
                    <a:pt x="136271" y="0"/>
                  </a:cubicBezTo>
                  <a:lnTo>
                    <a:pt x="9725533" y="0"/>
                  </a:lnTo>
                  <a:lnTo>
                    <a:pt x="9725533" y="12700"/>
                  </a:lnTo>
                  <a:lnTo>
                    <a:pt x="9725533" y="0"/>
                  </a:lnTo>
                  <a:cubicBezTo>
                    <a:pt x="9800589" y="0"/>
                    <a:pt x="9861803" y="60071"/>
                    <a:pt x="9861803" y="134620"/>
                  </a:cubicBezTo>
                  <a:lnTo>
                    <a:pt x="9849103" y="134620"/>
                  </a:lnTo>
                  <a:lnTo>
                    <a:pt x="9861803" y="134620"/>
                  </a:lnTo>
                  <a:lnTo>
                    <a:pt x="9861803" y="1500124"/>
                  </a:lnTo>
                  <a:lnTo>
                    <a:pt x="9849103" y="1500124"/>
                  </a:lnTo>
                  <a:lnTo>
                    <a:pt x="9861803" y="1500124"/>
                  </a:lnTo>
                  <a:cubicBezTo>
                    <a:pt x="9861803" y="1574673"/>
                    <a:pt x="9800717" y="1634744"/>
                    <a:pt x="9725533" y="1634744"/>
                  </a:cubicBezTo>
                  <a:lnTo>
                    <a:pt x="9725533" y="1622044"/>
                  </a:lnTo>
                  <a:lnTo>
                    <a:pt x="9725533" y="1634744"/>
                  </a:lnTo>
                  <a:lnTo>
                    <a:pt x="136271" y="1634744"/>
                  </a:lnTo>
                  <a:lnTo>
                    <a:pt x="136271" y="1622044"/>
                  </a:lnTo>
                  <a:lnTo>
                    <a:pt x="136271" y="1634744"/>
                  </a:lnTo>
                  <a:cubicBezTo>
                    <a:pt x="61087" y="1634744"/>
                    <a:pt x="0" y="1574546"/>
                    <a:pt x="0" y="1500124"/>
                  </a:cubicBezTo>
                  <a:lnTo>
                    <a:pt x="0" y="134620"/>
                  </a:lnTo>
                  <a:lnTo>
                    <a:pt x="12700" y="134620"/>
                  </a:lnTo>
                  <a:lnTo>
                    <a:pt x="0" y="134620"/>
                  </a:lnTo>
                  <a:moveTo>
                    <a:pt x="25400" y="134620"/>
                  </a:moveTo>
                  <a:lnTo>
                    <a:pt x="25400" y="1500124"/>
                  </a:lnTo>
                  <a:lnTo>
                    <a:pt x="12700" y="1500124"/>
                  </a:lnTo>
                  <a:lnTo>
                    <a:pt x="25400" y="1500124"/>
                  </a:lnTo>
                  <a:cubicBezTo>
                    <a:pt x="25400" y="1560322"/>
                    <a:pt x="74930" y="1609344"/>
                    <a:pt x="136271" y="1609344"/>
                  </a:cubicBezTo>
                  <a:lnTo>
                    <a:pt x="9725533" y="1609344"/>
                  </a:lnTo>
                  <a:cubicBezTo>
                    <a:pt x="9786874" y="1609344"/>
                    <a:pt x="9836403" y="1560322"/>
                    <a:pt x="9836403" y="1500124"/>
                  </a:cubicBezTo>
                  <a:lnTo>
                    <a:pt x="9836403" y="134620"/>
                  </a:lnTo>
                  <a:cubicBezTo>
                    <a:pt x="9836403" y="74422"/>
                    <a:pt x="9786874" y="25400"/>
                    <a:pt x="9725533" y="25400"/>
                  </a:cubicBezTo>
                  <a:lnTo>
                    <a:pt x="136271" y="25400"/>
                  </a:lnTo>
                  <a:lnTo>
                    <a:pt x="136271" y="12700"/>
                  </a:lnTo>
                  <a:lnTo>
                    <a:pt x="136271" y="25400"/>
                  </a:lnTo>
                  <a:cubicBezTo>
                    <a:pt x="74803" y="25400"/>
                    <a:pt x="25400" y="74422"/>
                    <a:pt x="25400" y="134620"/>
                  </a:cubicBezTo>
                  <a:close/>
                </a:path>
              </a:pathLst>
            </a:custGeom>
            <a:solidFill>
              <a:srgbClr val="B4E3D4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257299" y="3375565"/>
            <a:ext cx="76200" cy="1206996"/>
            <a:chOff x="0" y="0"/>
            <a:chExt cx="101600" cy="1609328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01600" cy="1609344"/>
            </a:xfrm>
            <a:custGeom>
              <a:avLst/>
              <a:gdLst/>
              <a:ahLst/>
              <a:cxnLst/>
              <a:rect l="l" t="t" r="r" b="b"/>
              <a:pathLst>
                <a:path w="101600" h="1609344">
                  <a:moveTo>
                    <a:pt x="0" y="50800"/>
                  </a:moveTo>
                  <a:cubicBezTo>
                    <a:pt x="0" y="22733"/>
                    <a:pt x="22733" y="0"/>
                    <a:pt x="50800" y="0"/>
                  </a:cubicBezTo>
                  <a:cubicBezTo>
                    <a:pt x="78867" y="0"/>
                    <a:pt x="101600" y="22733"/>
                    <a:pt x="101600" y="50800"/>
                  </a:cubicBezTo>
                  <a:lnTo>
                    <a:pt x="101600" y="1558544"/>
                  </a:lnTo>
                  <a:cubicBezTo>
                    <a:pt x="101600" y="1586611"/>
                    <a:pt x="78867" y="1609344"/>
                    <a:pt x="50800" y="1609344"/>
                  </a:cubicBezTo>
                  <a:cubicBezTo>
                    <a:pt x="22733" y="1609344"/>
                    <a:pt x="0" y="1586611"/>
                    <a:pt x="0" y="1558544"/>
                  </a:cubicBezTo>
                  <a:close/>
                </a:path>
              </a:pathLst>
            </a:custGeom>
            <a:solidFill>
              <a:srgbClr val="047954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1542157" y="3517548"/>
            <a:ext cx="2633126" cy="4121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387"/>
              </a:lnSpc>
            </a:pPr>
            <a:r>
              <a:rPr lang="en-US" sz="2212" b="1" dirty="0">
                <a:solidFill>
                  <a:srgbClr val="272525"/>
                </a:solidFill>
                <a:latin typeface="Museo Moderno Bold"/>
                <a:ea typeface="Museo Moderno Bold"/>
                <a:cs typeface="Museo Moderno Bold"/>
                <a:sym typeface="Museo Moderno Bold"/>
              </a:rPr>
              <a:t>Total Ridership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542157" y="3936945"/>
            <a:ext cx="6902798" cy="407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43"/>
              </a:lnSpc>
            </a:pPr>
            <a:r>
              <a:rPr lang="en-US" sz="1837">
                <a:solidFill>
                  <a:srgbClr val="272525"/>
                </a:solidFill>
                <a:latin typeface="Museo Moderno"/>
                <a:ea typeface="Museo Moderno"/>
                <a:cs typeface="Museo Moderno"/>
                <a:sym typeface="Museo Moderno"/>
              </a:rPr>
              <a:t>Total number of passengers</a:t>
            </a:r>
          </a:p>
        </p:txBody>
      </p:sp>
      <p:grpSp>
        <p:nvGrpSpPr>
          <p:cNvPr id="27" name="Group 27"/>
          <p:cNvGrpSpPr/>
          <p:nvPr/>
        </p:nvGrpSpPr>
        <p:grpSpPr>
          <a:xfrm>
            <a:off x="1266834" y="4762654"/>
            <a:ext cx="7396292" cy="1226028"/>
            <a:chOff x="0" y="0"/>
            <a:chExt cx="9861723" cy="1634703"/>
          </a:xfrm>
        </p:grpSpPr>
        <p:sp>
          <p:nvSpPr>
            <p:cNvPr id="28" name="Freeform 28"/>
            <p:cNvSpPr/>
            <p:nvPr/>
          </p:nvSpPr>
          <p:spPr>
            <a:xfrm>
              <a:off x="12700" y="12700"/>
              <a:ext cx="9836403" cy="1609344"/>
            </a:xfrm>
            <a:custGeom>
              <a:avLst/>
              <a:gdLst/>
              <a:ahLst/>
              <a:cxnLst/>
              <a:rect l="l" t="t" r="r" b="b"/>
              <a:pathLst>
                <a:path w="9836403" h="1609344">
                  <a:moveTo>
                    <a:pt x="0" y="121920"/>
                  </a:moveTo>
                  <a:cubicBezTo>
                    <a:pt x="0" y="54610"/>
                    <a:pt x="55245" y="0"/>
                    <a:pt x="123571" y="0"/>
                  </a:cubicBezTo>
                  <a:lnTo>
                    <a:pt x="9712833" y="0"/>
                  </a:lnTo>
                  <a:cubicBezTo>
                    <a:pt x="9781032" y="0"/>
                    <a:pt x="9836403" y="54610"/>
                    <a:pt x="9836403" y="121920"/>
                  </a:cubicBezTo>
                  <a:lnTo>
                    <a:pt x="9836403" y="1487424"/>
                  </a:lnTo>
                  <a:cubicBezTo>
                    <a:pt x="9836403" y="1554734"/>
                    <a:pt x="9781159" y="1609344"/>
                    <a:pt x="9712833" y="1609344"/>
                  </a:cubicBezTo>
                  <a:lnTo>
                    <a:pt x="123571" y="1609344"/>
                  </a:lnTo>
                  <a:cubicBezTo>
                    <a:pt x="55372" y="1609344"/>
                    <a:pt x="0" y="1554734"/>
                    <a:pt x="0" y="1487424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29"/>
            <p:cNvSpPr/>
            <p:nvPr/>
          </p:nvSpPr>
          <p:spPr>
            <a:xfrm>
              <a:off x="0" y="0"/>
              <a:ext cx="9861803" cy="1634744"/>
            </a:xfrm>
            <a:custGeom>
              <a:avLst/>
              <a:gdLst/>
              <a:ahLst/>
              <a:cxnLst/>
              <a:rect l="l" t="t" r="r" b="b"/>
              <a:pathLst>
                <a:path w="9861803" h="1634744">
                  <a:moveTo>
                    <a:pt x="0" y="134620"/>
                  </a:moveTo>
                  <a:cubicBezTo>
                    <a:pt x="0" y="60071"/>
                    <a:pt x="61087" y="0"/>
                    <a:pt x="136271" y="0"/>
                  </a:cubicBezTo>
                  <a:lnTo>
                    <a:pt x="9725533" y="0"/>
                  </a:lnTo>
                  <a:lnTo>
                    <a:pt x="9725533" y="12700"/>
                  </a:lnTo>
                  <a:lnTo>
                    <a:pt x="9725533" y="0"/>
                  </a:lnTo>
                  <a:cubicBezTo>
                    <a:pt x="9800589" y="0"/>
                    <a:pt x="9861803" y="60071"/>
                    <a:pt x="9861803" y="134620"/>
                  </a:cubicBezTo>
                  <a:lnTo>
                    <a:pt x="9849103" y="134620"/>
                  </a:lnTo>
                  <a:lnTo>
                    <a:pt x="9861803" y="134620"/>
                  </a:lnTo>
                  <a:lnTo>
                    <a:pt x="9861803" y="1500124"/>
                  </a:lnTo>
                  <a:lnTo>
                    <a:pt x="9849103" y="1500124"/>
                  </a:lnTo>
                  <a:lnTo>
                    <a:pt x="9861803" y="1500124"/>
                  </a:lnTo>
                  <a:cubicBezTo>
                    <a:pt x="9861803" y="1574673"/>
                    <a:pt x="9800717" y="1634744"/>
                    <a:pt x="9725533" y="1634744"/>
                  </a:cubicBezTo>
                  <a:lnTo>
                    <a:pt x="9725533" y="1622044"/>
                  </a:lnTo>
                  <a:lnTo>
                    <a:pt x="9725533" y="1634744"/>
                  </a:lnTo>
                  <a:lnTo>
                    <a:pt x="136271" y="1634744"/>
                  </a:lnTo>
                  <a:lnTo>
                    <a:pt x="136271" y="1622044"/>
                  </a:lnTo>
                  <a:lnTo>
                    <a:pt x="136271" y="1634744"/>
                  </a:lnTo>
                  <a:cubicBezTo>
                    <a:pt x="61087" y="1634744"/>
                    <a:pt x="0" y="1574546"/>
                    <a:pt x="0" y="1500124"/>
                  </a:cubicBezTo>
                  <a:lnTo>
                    <a:pt x="0" y="134620"/>
                  </a:lnTo>
                  <a:lnTo>
                    <a:pt x="12700" y="134620"/>
                  </a:lnTo>
                  <a:lnTo>
                    <a:pt x="0" y="134620"/>
                  </a:lnTo>
                  <a:moveTo>
                    <a:pt x="25400" y="134620"/>
                  </a:moveTo>
                  <a:lnTo>
                    <a:pt x="25400" y="1500124"/>
                  </a:lnTo>
                  <a:lnTo>
                    <a:pt x="12700" y="1500124"/>
                  </a:lnTo>
                  <a:lnTo>
                    <a:pt x="25400" y="1500124"/>
                  </a:lnTo>
                  <a:cubicBezTo>
                    <a:pt x="25400" y="1560322"/>
                    <a:pt x="74930" y="1609344"/>
                    <a:pt x="136271" y="1609344"/>
                  </a:cubicBezTo>
                  <a:lnTo>
                    <a:pt x="9725533" y="1609344"/>
                  </a:lnTo>
                  <a:cubicBezTo>
                    <a:pt x="9786874" y="1609344"/>
                    <a:pt x="9836403" y="1560322"/>
                    <a:pt x="9836403" y="1500124"/>
                  </a:cubicBezTo>
                  <a:lnTo>
                    <a:pt x="9836403" y="134620"/>
                  </a:lnTo>
                  <a:cubicBezTo>
                    <a:pt x="9836403" y="74422"/>
                    <a:pt x="9786874" y="25400"/>
                    <a:pt x="9725533" y="25400"/>
                  </a:cubicBezTo>
                  <a:lnTo>
                    <a:pt x="136271" y="25400"/>
                  </a:lnTo>
                  <a:lnTo>
                    <a:pt x="136271" y="12700"/>
                  </a:lnTo>
                  <a:lnTo>
                    <a:pt x="136271" y="25400"/>
                  </a:lnTo>
                  <a:cubicBezTo>
                    <a:pt x="74803" y="25400"/>
                    <a:pt x="25400" y="74422"/>
                    <a:pt x="25400" y="134620"/>
                  </a:cubicBezTo>
                  <a:close/>
                </a:path>
              </a:pathLst>
            </a:custGeom>
            <a:solidFill>
              <a:srgbClr val="B4E3D4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1257299" y="4772169"/>
            <a:ext cx="76200" cy="1206996"/>
            <a:chOff x="0" y="0"/>
            <a:chExt cx="101600" cy="1609328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101600" cy="1609344"/>
            </a:xfrm>
            <a:custGeom>
              <a:avLst/>
              <a:gdLst/>
              <a:ahLst/>
              <a:cxnLst/>
              <a:rect l="l" t="t" r="r" b="b"/>
              <a:pathLst>
                <a:path w="101600" h="1609344">
                  <a:moveTo>
                    <a:pt x="0" y="50800"/>
                  </a:moveTo>
                  <a:cubicBezTo>
                    <a:pt x="0" y="22733"/>
                    <a:pt x="22733" y="0"/>
                    <a:pt x="50800" y="0"/>
                  </a:cubicBezTo>
                  <a:cubicBezTo>
                    <a:pt x="78867" y="0"/>
                    <a:pt x="101600" y="22733"/>
                    <a:pt x="101600" y="50800"/>
                  </a:cubicBezTo>
                  <a:lnTo>
                    <a:pt x="101600" y="1558544"/>
                  </a:lnTo>
                  <a:cubicBezTo>
                    <a:pt x="101600" y="1586611"/>
                    <a:pt x="78867" y="1609344"/>
                    <a:pt x="50800" y="1609344"/>
                  </a:cubicBezTo>
                  <a:cubicBezTo>
                    <a:pt x="22733" y="1609344"/>
                    <a:pt x="0" y="1586611"/>
                    <a:pt x="0" y="1558544"/>
                  </a:cubicBezTo>
                  <a:close/>
                </a:path>
              </a:pathLst>
            </a:custGeom>
            <a:solidFill>
              <a:srgbClr val="047954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2" name="TextBox 32"/>
          <p:cNvSpPr txBox="1"/>
          <p:nvPr/>
        </p:nvSpPr>
        <p:spPr>
          <a:xfrm>
            <a:off x="1542157" y="4914150"/>
            <a:ext cx="4182369" cy="4121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387"/>
              </a:lnSpc>
            </a:pPr>
            <a:r>
              <a:rPr lang="en-US" sz="2212" b="1" dirty="0">
                <a:solidFill>
                  <a:srgbClr val="272525"/>
                </a:solidFill>
                <a:latin typeface="Museo Moderno Bold"/>
                <a:ea typeface="Museo Moderno Bold"/>
                <a:cs typeface="Museo Moderno Bold"/>
                <a:sym typeface="Museo Moderno Bold"/>
              </a:rPr>
              <a:t>Average Daily Ridership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542157" y="5333548"/>
            <a:ext cx="6902798" cy="407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43"/>
              </a:lnSpc>
            </a:pPr>
            <a:r>
              <a:rPr lang="en-US" sz="1837">
                <a:solidFill>
                  <a:srgbClr val="272525"/>
                </a:solidFill>
                <a:latin typeface="Museo Moderno"/>
                <a:ea typeface="Museo Moderno"/>
                <a:cs typeface="Museo Moderno"/>
                <a:sym typeface="Museo Moderno"/>
              </a:rPr>
              <a:t>Average daily passengers</a:t>
            </a:r>
          </a:p>
        </p:txBody>
      </p:sp>
      <p:grpSp>
        <p:nvGrpSpPr>
          <p:cNvPr id="34" name="Group 34"/>
          <p:cNvGrpSpPr/>
          <p:nvPr/>
        </p:nvGrpSpPr>
        <p:grpSpPr>
          <a:xfrm>
            <a:off x="1266834" y="6159256"/>
            <a:ext cx="7396292" cy="1226028"/>
            <a:chOff x="0" y="0"/>
            <a:chExt cx="9861723" cy="1634703"/>
          </a:xfrm>
        </p:grpSpPr>
        <p:sp>
          <p:nvSpPr>
            <p:cNvPr id="35" name="Freeform 35"/>
            <p:cNvSpPr/>
            <p:nvPr/>
          </p:nvSpPr>
          <p:spPr>
            <a:xfrm>
              <a:off x="12700" y="12700"/>
              <a:ext cx="9836403" cy="1609344"/>
            </a:xfrm>
            <a:custGeom>
              <a:avLst/>
              <a:gdLst/>
              <a:ahLst/>
              <a:cxnLst/>
              <a:rect l="l" t="t" r="r" b="b"/>
              <a:pathLst>
                <a:path w="9836403" h="1609344">
                  <a:moveTo>
                    <a:pt x="0" y="121920"/>
                  </a:moveTo>
                  <a:cubicBezTo>
                    <a:pt x="0" y="54610"/>
                    <a:pt x="55245" y="0"/>
                    <a:pt x="123571" y="0"/>
                  </a:cubicBezTo>
                  <a:lnTo>
                    <a:pt x="9712833" y="0"/>
                  </a:lnTo>
                  <a:cubicBezTo>
                    <a:pt x="9781032" y="0"/>
                    <a:pt x="9836403" y="54610"/>
                    <a:pt x="9836403" y="121920"/>
                  </a:cubicBezTo>
                  <a:lnTo>
                    <a:pt x="9836403" y="1487424"/>
                  </a:lnTo>
                  <a:cubicBezTo>
                    <a:pt x="9836403" y="1554734"/>
                    <a:pt x="9781159" y="1609344"/>
                    <a:pt x="9712833" y="1609344"/>
                  </a:cubicBezTo>
                  <a:lnTo>
                    <a:pt x="123571" y="1609344"/>
                  </a:lnTo>
                  <a:cubicBezTo>
                    <a:pt x="55372" y="1609344"/>
                    <a:pt x="0" y="1554734"/>
                    <a:pt x="0" y="1487424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Freeform 36"/>
            <p:cNvSpPr/>
            <p:nvPr/>
          </p:nvSpPr>
          <p:spPr>
            <a:xfrm>
              <a:off x="0" y="0"/>
              <a:ext cx="9861803" cy="1634744"/>
            </a:xfrm>
            <a:custGeom>
              <a:avLst/>
              <a:gdLst/>
              <a:ahLst/>
              <a:cxnLst/>
              <a:rect l="l" t="t" r="r" b="b"/>
              <a:pathLst>
                <a:path w="9861803" h="1634744">
                  <a:moveTo>
                    <a:pt x="0" y="134620"/>
                  </a:moveTo>
                  <a:cubicBezTo>
                    <a:pt x="0" y="60071"/>
                    <a:pt x="61087" y="0"/>
                    <a:pt x="136271" y="0"/>
                  </a:cubicBezTo>
                  <a:lnTo>
                    <a:pt x="9725533" y="0"/>
                  </a:lnTo>
                  <a:lnTo>
                    <a:pt x="9725533" y="12700"/>
                  </a:lnTo>
                  <a:lnTo>
                    <a:pt x="9725533" y="0"/>
                  </a:lnTo>
                  <a:cubicBezTo>
                    <a:pt x="9800589" y="0"/>
                    <a:pt x="9861803" y="60071"/>
                    <a:pt x="9861803" y="134620"/>
                  </a:cubicBezTo>
                  <a:lnTo>
                    <a:pt x="9849103" y="134620"/>
                  </a:lnTo>
                  <a:lnTo>
                    <a:pt x="9861803" y="134620"/>
                  </a:lnTo>
                  <a:lnTo>
                    <a:pt x="9861803" y="1500124"/>
                  </a:lnTo>
                  <a:lnTo>
                    <a:pt x="9849103" y="1500124"/>
                  </a:lnTo>
                  <a:lnTo>
                    <a:pt x="9861803" y="1500124"/>
                  </a:lnTo>
                  <a:cubicBezTo>
                    <a:pt x="9861803" y="1574673"/>
                    <a:pt x="9800717" y="1634744"/>
                    <a:pt x="9725533" y="1634744"/>
                  </a:cubicBezTo>
                  <a:lnTo>
                    <a:pt x="9725533" y="1622044"/>
                  </a:lnTo>
                  <a:lnTo>
                    <a:pt x="9725533" y="1634744"/>
                  </a:lnTo>
                  <a:lnTo>
                    <a:pt x="136271" y="1634744"/>
                  </a:lnTo>
                  <a:lnTo>
                    <a:pt x="136271" y="1622044"/>
                  </a:lnTo>
                  <a:lnTo>
                    <a:pt x="136271" y="1634744"/>
                  </a:lnTo>
                  <a:cubicBezTo>
                    <a:pt x="61087" y="1634744"/>
                    <a:pt x="0" y="1574546"/>
                    <a:pt x="0" y="1500124"/>
                  </a:cubicBezTo>
                  <a:lnTo>
                    <a:pt x="0" y="134620"/>
                  </a:lnTo>
                  <a:lnTo>
                    <a:pt x="12700" y="134620"/>
                  </a:lnTo>
                  <a:lnTo>
                    <a:pt x="0" y="134620"/>
                  </a:lnTo>
                  <a:moveTo>
                    <a:pt x="25400" y="134620"/>
                  </a:moveTo>
                  <a:lnTo>
                    <a:pt x="25400" y="1500124"/>
                  </a:lnTo>
                  <a:lnTo>
                    <a:pt x="12700" y="1500124"/>
                  </a:lnTo>
                  <a:lnTo>
                    <a:pt x="25400" y="1500124"/>
                  </a:lnTo>
                  <a:cubicBezTo>
                    <a:pt x="25400" y="1560322"/>
                    <a:pt x="74930" y="1609344"/>
                    <a:pt x="136271" y="1609344"/>
                  </a:cubicBezTo>
                  <a:lnTo>
                    <a:pt x="9725533" y="1609344"/>
                  </a:lnTo>
                  <a:cubicBezTo>
                    <a:pt x="9786874" y="1609344"/>
                    <a:pt x="9836403" y="1560322"/>
                    <a:pt x="9836403" y="1500124"/>
                  </a:cubicBezTo>
                  <a:lnTo>
                    <a:pt x="9836403" y="134620"/>
                  </a:lnTo>
                  <a:cubicBezTo>
                    <a:pt x="9836403" y="74422"/>
                    <a:pt x="9786874" y="25400"/>
                    <a:pt x="9725533" y="25400"/>
                  </a:cubicBezTo>
                  <a:lnTo>
                    <a:pt x="136271" y="25400"/>
                  </a:lnTo>
                  <a:lnTo>
                    <a:pt x="136271" y="12700"/>
                  </a:lnTo>
                  <a:lnTo>
                    <a:pt x="136271" y="25400"/>
                  </a:lnTo>
                  <a:cubicBezTo>
                    <a:pt x="74803" y="25400"/>
                    <a:pt x="25400" y="74422"/>
                    <a:pt x="25400" y="134620"/>
                  </a:cubicBezTo>
                  <a:close/>
                </a:path>
              </a:pathLst>
            </a:custGeom>
            <a:solidFill>
              <a:srgbClr val="B4E3D4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7" name="Group 37"/>
          <p:cNvGrpSpPr/>
          <p:nvPr/>
        </p:nvGrpSpPr>
        <p:grpSpPr>
          <a:xfrm>
            <a:off x="1257299" y="6168772"/>
            <a:ext cx="76200" cy="1206996"/>
            <a:chOff x="0" y="0"/>
            <a:chExt cx="101600" cy="1609328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101600" cy="1609344"/>
            </a:xfrm>
            <a:custGeom>
              <a:avLst/>
              <a:gdLst/>
              <a:ahLst/>
              <a:cxnLst/>
              <a:rect l="l" t="t" r="r" b="b"/>
              <a:pathLst>
                <a:path w="101600" h="1609344">
                  <a:moveTo>
                    <a:pt x="0" y="50800"/>
                  </a:moveTo>
                  <a:cubicBezTo>
                    <a:pt x="0" y="22733"/>
                    <a:pt x="22733" y="0"/>
                    <a:pt x="50800" y="0"/>
                  </a:cubicBezTo>
                  <a:cubicBezTo>
                    <a:pt x="78867" y="0"/>
                    <a:pt x="101600" y="22733"/>
                    <a:pt x="101600" y="50800"/>
                  </a:cubicBezTo>
                  <a:lnTo>
                    <a:pt x="101600" y="1558544"/>
                  </a:lnTo>
                  <a:cubicBezTo>
                    <a:pt x="101600" y="1586611"/>
                    <a:pt x="78867" y="1609344"/>
                    <a:pt x="50800" y="1609344"/>
                  </a:cubicBezTo>
                  <a:cubicBezTo>
                    <a:pt x="22733" y="1609344"/>
                    <a:pt x="0" y="1586611"/>
                    <a:pt x="0" y="1558544"/>
                  </a:cubicBezTo>
                  <a:close/>
                </a:path>
              </a:pathLst>
            </a:custGeom>
            <a:solidFill>
              <a:srgbClr val="047954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9" name="TextBox 39"/>
          <p:cNvSpPr txBox="1"/>
          <p:nvPr/>
        </p:nvSpPr>
        <p:spPr>
          <a:xfrm>
            <a:off x="1542156" y="6310754"/>
            <a:ext cx="3418989" cy="4121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387"/>
              </a:lnSpc>
            </a:pPr>
            <a:r>
              <a:rPr lang="en-US" sz="2212" b="1">
                <a:solidFill>
                  <a:srgbClr val="272525"/>
                </a:solidFill>
                <a:latin typeface="Museo Moderno Bold"/>
                <a:ea typeface="Museo Moderno Bold"/>
                <a:cs typeface="Museo Moderno Bold"/>
                <a:sym typeface="Museo Moderno Bold"/>
              </a:rPr>
              <a:t>Recovery % vs 2019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542157" y="6730152"/>
            <a:ext cx="6902798" cy="407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43"/>
              </a:lnSpc>
            </a:pPr>
            <a:r>
              <a:rPr lang="en-US" sz="1837">
                <a:solidFill>
                  <a:srgbClr val="272525"/>
                </a:solidFill>
                <a:latin typeface="Museo Moderno"/>
                <a:ea typeface="Museo Moderno"/>
                <a:cs typeface="Museo Moderno"/>
                <a:sym typeface="Museo Moderno"/>
              </a:rPr>
              <a:t>Recovery percentage compared to 2019</a:t>
            </a:r>
          </a:p>
        </p:txBody>
      </p:sp>
      <p:grpSp>
        <p:nvGrpSpPr>
          <p:cNvPr id="41" name="Group 41"/>
          <p:cNvGrpSpPr/>
          <p:nvPr/>
        </p:nvGrpSpPr>
        <p:grpSpPr>
          <a:xfrm>
            <a:off x="1266834" y="7555860"/>
            <a:ext cx="7396292" cy="1226028"/>
            <a:chOff x="0" y="0"/>
            <a:chExt cx="9861723" cy="1634703"/>
          </a:xfrm>
        </p:grpSpPr>
        <p:sp>
          <p:nvSpPr>
            <p:cNvPr id="42" name="Freeform 42"/>
            <p:cNvSpPr/>
            <p:nvPr/>
          </p:nvSpPr>
          <p:spPr>
            <a:xfrm>
              <a:off x="12700" y="12700"/>
              <a:ext cx="9836403" cy="1609344"/>
            </a:xfrm>
            <a:custGeom>
              <a:avLst/>
              <a:gdLst/>
              <a:ahLst/>
              <a:cxnLst/>
              <a:rect l="l" t="t" r="r" b="b"/>
              <a:pathLst>
                <a:path w="9836403" h="1609344">
                  <a:moveTo>
                    <a:pt x="0" y="121920"/>
                  </a:moveTo>
                  <a:cubicBezTo>
                    <a:pt x="0" y="54610"/>
                    <a:pt x="55245" y="0"/>
                    <a:pt x="123571" y="0"/>
                  </a:cubicBezTo>
                  <a:lnTo>
                    <a:pt x="9712833" y="0"/>
                  </a:lnTo>
                  <a:cubicBezTo>
                    <a:pt x="9781032" y="0"/>
                    <a:pt x="9836403" y="54610"/>
                    <a:pt x="9836403" y="121920"/>
                  </a:cubicBezTo>
                  <a:lnTo>
                    <a:pt x="9836403" y="1487424"/>
                  </a:lnTo>
                  <a:cubicBezTo>
                    <a:pt x="9836403" y="1554734"/>
                    <a:pt x="9781159" y="1609344"/>
                    <a:pt x="9712833" y="1609344"/>
                  </a:cubicBezTo>
                  <a:lnTo>
                    <a:pt x="123571" y="1609344"/>
                  </a:lnTo>
                  <a:cubicBezTo>
                    <a:pt x="55372" y="1609344"/>
                    <a:pt x="0" y="1554734"/>
                    <a:pt x="0" y="1487424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Freeform 43"/>
            <p:cNvSpPr/>
            <p:nvPr/>
          </p:nvSpPr>
          <p:spPr>
            <a:xfrm>
              <a:off x="0" y="0"/>
              <a:ext cx="9861803" cy="1634744"/>
            </a:xfrm>
            <a:custGeom>
              <a:avLst/>
              <a:gdLst/>
              <a:ahLst/>
              <a:cxnLst/>
              <a:rect l="l" t="t" r="r" b="b"/>
              <a:pathLst>
                <a:path w="9861803" h="1634744">
                  <a:moveTo>
                    <a:pt x="0" y="134620"/>
                  </a:moveTo>
                  <a:cubicBezTo>
                    <a:pt x="0" y="60071"/>
                    <a:pt x="61087" y="0"/>
                    <a:pt x="136271" y="0"/>
                  </a:cubicBezTo>
                  <a:lnTo>
                    <a:pt x="9725533" y="0"/>
                  </a:lnTo>
                  <a:lnTo>
                    <a:pt x="9725533" y="12700"/>
                  </a:lnTo>
                  <a:lnTo>
                    <a:pt x="9725533" y="0"/>
                  </a:lnTo>
                  <a:cubicBezTo>
                    <a:pt x="9800589" y="0"/>
                    <a:pt x="9861803" y="60071"/>
                    <a:pt x="9861803" y="134620"/>
                  </a:cubicBezTo>
                  <a:lnTo>
                    <a:pt x="9849103" y="134620"/>
                  </a:lnTo>
                  <a:lnTo>
                    <a:pt x="9861803" y="134620"/>
                  </a:lnTo>
                  <a:lnTo>
                    <a:pt x="9861803" y="1500124"/>
                  </a:lnTo>
                  <a:lnTo>
                    <a:pt x="9849103" y="1500124"/>
                  </a:lnTo>
                  <a:lnTo>
                    <a:pt x="9861803" y="1500124"/>
                  </a:lnTo>
                  <a:cubicBezTo>
                    <a:pt x="9861803" y="1574673"/>
                    <a:pt x="9800717" y="1634744"/>
                    <a:pt x="9725533" y="1634744"/>
                  </a:cubicBezTo>
                  <a:lnTo>
                    <a:pt x="9725533" y="1622044"/>
                  </a:lnTo>
                  <a:lnTo>
                    <a:pt x="9725533" y="1634744"/>
                  </a:lnTo>
                  <a:lnTo>
                    <a:pt x="136271" y="1634744"/>
                  </a:lnTo>
                  <a:lnTo>
                    <a:pt x="136271" y="1622044"/>
                  </a:lnTo>
                  <a:lnTo>
                    <a:pt x="136271" y="1634744"/>
                  </a:lnTo>
                  <a:cubicBezTo>
                    <a:pt x="61087" y="1634744"/>
                    <a:pt x="0" y="1574546"/>
                    <a:pt x="0" y="1500124"/>
                  </a:cubicBezTo>
                  <a:lnTo>
                    <a:pt x="0" y="134620"/>
                  </a:lnTo>
                  <a:lnTo>
                    <a:pt x="12700" y="134620"/>
                  </a:lnTo>
                  <a:lnTo>
                    <a:pt x="0" y="134620"/>
                  </a:lnTo>
                  <a:moveTo>
                    <a:pt x="25400" y="134620"/>
                  </a:moveTo>
                  <a:lnTo>
                    <a:pt x="25400" y="1500124"/>
                  </a:lnTo>
                  <a:lnTo>
                    <a:pt x="12700" y="1500124"/>
                  </a:lnTo>
                  <a:lnTo>
                    <a:pt x="25400" y="1500124"/>
                  </a:lnTo>
                  <a:cubicBezTo>
                    <a:pt x="25400" y="1560322"/>
                    <a:pt x="74930" y="1609344"/>
                    <a:pt x="136271" y="1609344"/>
                  </a:cubicBezTo>
                  <a:lnTo>
                    <a:pt x="9725533" y="1609344"/>
                  </a:lnTo>
                  <a:cubicBezTo>
                    <a:pt x="9786874" y="1609344"/>
                    <a:pt x="9836403" y="1560322"/>
                    <a:pt x="9836403" y="1500124"/>
                  </a:cubicBezTo>
                  <a:lnTo>
                    <a:pt x="9836403" y="134620"/>
                  </a:lnTo>
                  <a:cubicBezTo>
                    <a:pt x="9836403" y="74422"/>
                    <a:pt x="9786874" y="25400"/>
                    <a:pt x="9725533" y="25400"/>
                  </a:cubicBezTo>
                  <a:lnTo>
                    <a:pt x="136271" y="25400"/>
                  </a:lnTo>
                  <a:lnTo>
                    <a:pt x="136271" y="12700"/>
                  </a:lnTo>
                  <a:lnTo>
                    <a:pt x="136271" y="25400"/>
                  </a:lnTo>
                  <a:cubicBezTo>
                    <a:pt x="74803" y="25400"/>
                    <a:pt x="25400" y="74422"/>
                    <a:pt x="25400" y="134620"/>
                  </a:cubicBezTo>
                  <a:close/>
                </a:path>
              </a:pathLst>
            </a:custGeom>
            <a:solidFill>
              <a:srgbClr val="B4E3D4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4" name="Group 44"/>
          <p:cNvGrpSpPr/>
          <p:nvPr/>
        </p:nvGrpSpPr>
        <p:grpSpPr>
          <a:xfrm>
            <a:off x="1257299" y="7565375"/>
            <a:ext cx="76200" cy="1206996"/>
            <a:chOff x="0" y="0"/>
            <a:chExt cx="101600" cy="1609328"/>
          </a:xfrm>
        </p:grpSpPr>
        <p:sp>
          <p:nvSpPr>
            <p:cNvPr id="45" name="Freeform 45"/>
            <p:cNvSpPr/>
            <p:nvPr/>
          </p:nvSpPr>
          <p:spPr>
            <a:xfrm>
              <a:off x="0" y="0"/>
              <a:ext cx="101600" cy="1609344"/>
            </a:xfrm>
            <a:custGeom>
              <a:avLst/>
              <a:gdLst/>
              <a:ahLst/>
              <a:cxnLst/>
              <a:rect l="l" t="t" r="r" b="b"/>
              <a:pathLst>
                <a:path w="101600" h="1609344">
                  <a:moveTo>
                    <a:pt x="0" y="50800"/>
                  </a:moveTo>
                  <a:cubicBezTo>
                    <a:pt x="0" y="22733"/>
                    <a:pt x="22733" y="0"/>
                    <a:pt x="50800" y="0"/>
                  </a:cubicBezTo>
                  <a:cubicBezTo>
                    <a:pt x="78867" y="0"/>
                    <a:pt x="101600" y="22733"/>
                    <a:pt x="101600" y="50800"/>
                  </a:cubicBezTo>
                  <a:lnTo>
                    <a:pt x="101600" y="1558544"/>
                  </a:lnTo>
                  <a:cubicBezTo>
                    <a:pt x="101600" y="1586611"/>
                    <a:pt x="78867" y="1609344"/>
                    <a:pt x="50800" y="1609344"/>
                  </a:cubicBezTo>
                  <a:cubicBezTo>
                    <a:pt x="22733" y="1609344"/>
                    <a:pt x="0" y="1586611"/>
                    <a:pt x="0" y="1558544"/>
                  </a:cubicBezTo>
                  <a:close/>
                </a:path>
              </a:pathLst>
            </a:custGeom>
            <a:solidFill>
              <a:srgbClr val="047954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6" name="TextBox 46"/>
          <p:cNvSpPr txBox="1"/>
          <p:nvPr/>
        </p:nvSpPr>
        <p:spPr>
          <a:xfrm>
            <a:off x="1542157" y="7707357"/>
            <a:ext cx="3487043" cy="4121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387"/>
              </a:lnSpc>
            </a:pPr>
            <a:r>
              <a:rPr lang="en-US" sz="2212" b="1">
                <a:solidFill>
                  <a:srgbClr val="272525"/>
                </a:solidFill>
                <a:latin typeface="Museo Moderno Bold"/>
                <a:ea typeface="Museo Moderno Bold"/>
                <a:cs typeface="Museo Moderno Bold"/>
                <a:sym typeface="Museo Moderno Bold"/>
              </a:rPr>
              <a:t>Ridership Difference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1542157" y="8126754"/>
            <a:ext cx="6902798" cy="407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43"/>
              </a:lnSpc>
            </a:pPr>
            <a:r>
              <a:rPr lang="en-US" sz="1837">
                <a:solidFill>
                  <a:srgbClr val="272525"/>
                </a:solidFill>
                <a:latin typeface="Museo Moderno"/>
                <a:ea typeface="Museo Moderno"/>
                <a:cs typeface="Museo Moderno"/>
                <a:sym typeface="Museo Moderno"/>
              </a:rPr>
              <a:t>Absolute and relative difference in passengers</a:t>
            </a:r>
          </a:p>
        </p:txBody>
      </p:sp>
      <p:grpSp>
        <p:nvGrpSpPr>
          <p:cNvPr id="48" name="Group 48"/>
          <p:cNvGrpSpPr/>
          <p:nvPr/>
        </p:nvGrpSpPr>
        <p:grpSpPr>
          <a:xfrm>
            <a:off x="12915900" y="9534525"/>
            <a:ext cx="4114800" cy="547688"/>
            <a:chOff x="0" y="0"/>
            <a:chExt cx="5486400" cy="730250"/>
          </a:xfrm>
        </p:grpSpPr>
        <p:sp>
          <p:nvSpPr>
            <p:cNvPr id="49" name="Freeform 49"/>
            <p:cNvSpPr/>
            <p:nvPr/>
          </p:nvSpPr>
          <p:spPr>
            <a:xfrm>
              <a:off x="0" y="0"/>
              <a:ext cx="5486400" cy="730250"/>
            </a:xfrm>
            <a:custGeom>
              <a:avLst/>
              <a:gdLst/>
              <a:ahLst/>
              <a:cxnLst/>
              <a:rect l="l" t="t" r="r" b="b"/>
              <a:pathLst>
                <a:path w="5486400" h="730250">
                  <a:moveTo>
                    <a:pt x="0" y="0"/>
                  </a:moveTo>
                  <a:lnTo>
                    <a:pt x="5486400" y="0"/>
                  </a:lnTo>
                  <a:lnTo>
                    <a:pt x="5486400" y="730250"/>
                  </a:lnTo>
                  <a:lnTo>
                    <a:pt x="0" y="730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TextBox 50"/>
            <p:cNvSpPr txBox="1"/>
            <p:nvPr/>
          </p:nvSpPr>
          <p:spPr>
            <a:xfrm>
              <a:off x="0" y="-38100"/>
              <a:ext cx="5486400" cy="76835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2160"/>
                </a:lnSpc>
              </a:pPr>
              <a:r>
                <a:rPr lang="en-US" sz="1800">
                  <a:solidFill>
                    <a:srgbClr val="FFFFFF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9   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1070</Words>
  <Application>Microsoft Office PowerPoint</Application>
  <PresentationFormat>Custom</PresentationFormat>
  <Paragraphs>278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8" baseType="lpstr">
      <vt:lpstr>Calibri</vt:lpstr>
      <vt:lpstr>Calibri (MS)</vt:lpstr>
      <vt:lpstr>Arial</vt:lpstr>
      <vt:lpstr>Museo Moderno Bold</vt:lpstr>
      <vt:lpstr>Museo Moderno Medium</vt:lpstr>
      <vt:lpstr>Source Sans 3 Bold</vt:lpstr>
      <vt:lpstr>Source Sans 3</vt:lpstr>
      <vt:lpstr>Museo Moderno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DEPI Final Project. PPT Template.pptx</dc:title>
  <cp:lastModifiedBy>Omar Hamed</cp:lastModifiedBy>
  <cp:revision>2</cp:revision>
  <dcterms:created xsi:type="dcterms:W3CDTF">2006-08-16T00:00:00Z</dcterms:created>
  <dcterms:modified xsi:type="dcterms:W3CDTF">2025-11-30T01:18:51Z</dcterms:modified>
  <dc:identifier>DAG6GuYMcjE</dc:identifier>
</cp:coreProperties>
</file>